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59" r:id="rId4"/>
    <p:sldId id="261" r:id="rId5"/>
    <p:sldId id="263" r:id="rId6"/>
    <p:sldId id="264" r:id="rId7"/>
    <p:sldId id="265" r:id="rId8"/>
    <p:sldId id="266" r:id="rId9"/>
    <p:sldId id="267" r:id="rId10"/>
    <p:sldId id="268" r:id="rId11"/>
    <p:sldId id="276" r:id="rId12"/>
    <p:sldId id="269" r:id="rId13"/>
    <p:sldId id="270" r:id="rId14"/>
    <p:sldId id="272" r:id="rId15"/>
    <p:sldId id="271" r:id="rId16"/>
    <p:sldId id="273" r:id="rId17"/>
    <p:sldId id="275" r:id="rId18"/>
    <p:sldId id="278" r:id="rId19"/>
    <p:sldId id="274" r:id="rId20"/>
    <p:sldId id="25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0" userDrawn="1">
          <p15:clr>
            <a:srgbClr val="A4A3A4"/>
          </p15:clr>
        </p15:guide>
        <p15:guide id="2" pos="3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  <a:srgbClr val="B2C222"/>
    <a:srgbClr val="75B44C"/>
    <a:srgbClr val="41719C"/>
    <a:srgbClr val="7F991A"/>
    <a:srgbClr val="242424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79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528"/>
      </p:cViewPr>
      <p:guideLst>
        <p:guide orient="horz" pos="2520"/>
        <p:guide pos="34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61E58-5B12-46E5-B0BB-057F2CCD78AB}" type="datetimeFigureOut">
              <a:rPr lang="en-US" smtClean="0"/>
              <a:t>11/3/2018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55426-7497-471B-86A8-CBB09ABA0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59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14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2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224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703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941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525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37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66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15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06392" y="4426947"/>
            <a:ext cx="10979214" cy="1016003"/>
          </a:xfrm>
        </p:spPr>
        <p:txBody>
          <a:bodyPr anchor="b">
            <a:noAutofit/>
          </a:bodyPr>
          <a:lstStyle>
            <a:lvl1pPr algn="ctr">
              <a:defRPr sz="4400">
                <a:solidFill>
                  <a:srgbClr val="B2C222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Enter Title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8830" y="5631871"/>
            <a:ext cx="11754338" cy="750887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u="none" strike="noStrike" baseline="0" smtClean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Enter Author</a:t>
            </a:r>
          </a:p>
        </p:txBody>
      </p:sp>
      <p:pic>
        <p:nvPicPr>
          <p:cNvPr id="13" name="Picture 2" descr="https://lh5.googleusercontent.com/8E6KMIUMyZN1Xr0Sck3jjSz5HqiYIdg0eByFR1uTwKANbSwzwawIFmSV05Kf7uN92YRQjEr5YjvRvRSjJ6fdmjDrORCshS9jwQGecLVkUXa4DMUfHxifbjgJW4A_J5Cq0UeMfdFu1n8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" b="48056"/>
          <a:stretch/>
        </p:blipFill>
        <p:spPr bwMode="auto">
          <a:xfrm>
            <a:off x="1419745" y="0"/>
            <a:ext cx="9352509" cy="34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 userDrawn="1"/>
        </p:nvSpPr>
        <p:spPr>
          <a:xfrm>
            <a:off x="8701239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 flipH="1">
            <a:off x="0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942897" y="3715352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0521997" y="4870977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9471260" y="6086230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3110530" y="6086230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103633" y="5227621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2021306" y="3684085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5953171" y="36251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915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06392" y="3716456"/>
            <a:ext cx="10979214" cy="1016003"/>
          </a:xfrm>
        </p:spPr>
        <p:txBody>
          <a:bodyPr anchor="b">
            <a:noAutofit/>
          </a:bodyPr>
          <a:lstStyle>
            <a:lvl1pPr algn="ctr">
              <a:defRPr sz="4400">
                <a:solidFill>
                  <a:srgbClr val="B2C222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Many thanks!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8830" y="4842500"/>
            <a:ext cx="11754338" cy="750887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u="none" strike="noStrike" baseline="0" smtClean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Questions welcome :)</a:t>
            </a:r>
          </a:p>
        </p:txBody>
      </p:sp>
      <p:pic>
        <p:nvPicPr>
          <p:cNvPr id="8" name="Picture 2" descr="https://lh5.googleusercontent.com/8E6KMIUMyZN1Xr0Sck3jjSz5HqiYIdg0eByFR1uTwKANbSwzwawIFmSV05Kf7uN92YRQjEr5YjvRvRSjJ6fdmjDrORCshS9jwQGecLVkUXa4DMUfHxifbjgJW4A_J5Cq0UeMfdFu1n8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" b="48056"/>
          <a:stretch/>
        </p:blipFill>
        <p:spPr bwMode="auto">
          <a:xfrm>
            <a:off x="1419745" y="0"/>
            <a:ext cx="9352509" cy="34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 userDrawn="1"/>
        </p:nvSpPr>
        <p:spPr>
          <a:xfrm>
            <a:off x="8701239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 flipH="1">
            <a:off x="0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9942897" y="3715352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592557" y="5553542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9114108" y="4624737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2812147" y="4732459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920753" y="5617655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2021306" y="3684085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5953171" y="36251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9664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7613"/>
            <a:ext cx="12192000" cy="560387"/>
          </a:xfrm>
          <a:prstGeom prst="rect">
            <a:avLst/>
          </a:prstGeom>
          <a:gradFill flip="none" rotWithShape="1">
            <a:gsLst>
              <a:gs pos="0">
                <a:srgbClr val="7F991A"/>
              </a:gs>
              <a:gs pos="28000">
                <a:srgbClr val="7F991A"/>
              </a:gs>
              <a:gs pos="100000">
                <a:srgbClr val="B2C22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"/>
            <a:ext cx="10515600" cy="1114424"/>
          </a:xfrm>
        </p:spPr>
        <p:txBody>
          <a:bodyPr anchor="b">
            <a:normAutofit/>
          </a:bodyPr>
          <a:lstStyle>
            <a:lvl1pPr>
              <a:defRPr sz="3600" baseline="0"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0175"/>
            <a:ext cx="10515600" cy="4776788"/>
          </a:xfrm>
        </p:spPr>
        <p:txBody>
          <a:bodyPr/>
          <a:lstStyle>
            <a:lvl1pPr marL="285750" indent="-285750">
              <a:buSzPct val="120000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56350"/>
            <a:ext cx="10058400" cy="434975"/>
          </a:xfr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err="1" smtClean="0"/>
              <a:t>CoreHard</a:t>
            </a:r>
            <a:r>
              <a:rPr lang="en-US" dirty="0" smtClean="0"/>
              <a:t> 2018.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52450" y="463550"/>
            <a:ext cx="114300" cy="650875"/>
          </a:xfrm>
          <a:prstGeom prst="rect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1301412" y="6062827"/>
            <a:ext cx="509587" cy="509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005" y="6062662"/>
            <a:ext cx="660400" cy="509916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943BF98-9694-442C-96CE-2A8F21D11B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776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7613"/>
            <a:ext cx="12192000" cy="560387"/>
          </a:xfrm>
          <a:prstGeom prst="rect">
            <a:avLst/>
          </a:prstGeom>
          <a:gradFill flip="none" rotWithShape="1">
            <a:gsLst>
              <a:gs pos="0">
                <a:srgbClr val="7F991A"/>
              </a:gs>
              <a:gs pos="28000">
                <a:srgbClr val="7F991A"/>
              </a:gs>
              <a:gs pos="100000">
                <a:srgbClr val="B2C22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"/>
            <a:ext cx="10515600" cy="1114424"/>
          </a:xfrm>
        </p:spPr>
        <p:txBody>
          <a:bodyPr anchor="b">
            <a:normAutofit/>
          </a:bodyPr>
          <a:lstStyle>
            <a:lvl1pPr>
              <a:defRPr sz="3600" baseline="0"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56350"/>
            <a:ext cx="10058400" cy="434975"/>
          </a:xfr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err="1" smtClean="0"/>
              <a:t>CoreHard</a:t>
            </a:r>
            <a:r>
              <a:rPr lang="en-US" dirty="0" smtClean="0"/>
              <a:t> 2018.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52450" y="463550"/>
            <a:ext cx="114300" cy="650875"/>
          </a:xfrm>
          <a:prstGeom prst="rect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1301412" y="6062827"/>
            <a:ext cx="509587" cy="509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005" y="6062662"/>
            <a:ext cx="660400" cy="509916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943BF98-9694-442C-96CE-2A8F21D11B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738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7613"/>
            <a:ext cx="12192000" cy="560387"/>
          </a:xfrm>
          <a:prstGeom prst="rect">
            <a:avLst/>
          </a:prstGeom>
          <a:gradFill flip="none" rotWithShape="1">
            <a:gsLst>
              <a:gs pos="0">
                <a:srgbClr val="7F991A"/>
              </a:gs>
              <a:gs pos="28000">
                <a:srgbClr val="7F991A"/>
              </a:gs>
              <a:gs pos="100000">
                <a:srgbClr val="B2C22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"/>
            <a:ext cx="10515600" cy="1114424"/>
          </a:xfrm>
        </p:spPr>
        <p:txBody>
          <a:bodyPr anchor="b">
            <a:normAutofit/>
          </a:bodyPr>
          <a:lstStyle>
            <a:lvl1pPr>
              <a:defRPr sz="3600" baseline="0"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0175"/>
            <a:ext cx="6238875" cy="4776788"/>
          </a:xfrm>
        </p:spPr>
        <p:txBody>
          <a:bodyPr/>
          <a:lstStyle>
            <a:lvl1pPr marL="285750" indent="-285750">
              <a:buSzPct val="120000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56350"/>
            <a:ext cx="10058400" cy="434975"/>
          </a:xfr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err="1" smtClean="0"/>
              <a:t>CoreHard</a:t>
            </a:r>
            <a:r>
              <a:rPr lang="en-US" dirty="0" smtClean="0"/>
              <a:t> 2018.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</a:rPr>
              <a:t>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52450" y="463550"/>
            <a:ext cx="114300" cy="650875"/>
          </a:xfrm>
          <a:prstGeom prst="rect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1301412" y="6062827"/>
            <a:ext cx="509587" cy="509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005" y="6062662"/>
            <a:ext cx="660400" cy="509916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943BF98-9694-442C-96CE-2A8F21D11B2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7296150" y="1400175"/>
            <a:ext cx="4057650" cy="4776788"/>
          </a:xfrm>
        </p:spPr>
        <p:txBody>
          <a:bodyPr/>
          <a:lstStyle>
            <a:lvl1pPr marL="0" indent="0">
              <a:buSzPct val="12000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13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8D5F9-1712-4F1B-8BBE-DBF717960BFC}" type="datetime1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CoreHard 2018. Know You Hardware: CPU Memory Hierarchy. Alexander Titov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3BF98-9694-442C-96CE-2A8F21D11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11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61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faribooksonline.com/videos/high-performance-computing-and/9781491967560" TargetMode="External"/><Relationship Id="rId7" Type="http://schemas.openxmlformats.org/officeDocument/2006/relationships/hyperlink" Target="https://software.intel.com/en-us/vtune" TargetMode="External"/><Relationship Id="rId2" Type="http://schemas.openxmlformats.org/officeDocument/2006/relationships/hyperlink" Target="https://www.intel.com/content/dam/www/public/us/en/documents/manuals/64-ia-32-architectures-optimization-manual.pdf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quick-bench.com/" TargetMode="External"/><Relationship Id="rId5" Type="http://schemas.openxmlformats.org/officeDocument/2006/relationships/hyperlink" Target="godbolt.org" TargetMode="External"/><Relationship Id="rId4" Type="http://schemas.openxmlformats.org/officeDocument/2006/relationships/hyperlink" Target="https://github.com/google/benchmar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hyperlink" Target="https://www.linkedin.com/in/alexander-titov-cpu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lexander-titov-cpu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Know Your Hardware:</a:t>
            </a:r>
            <a:br>
              <a:rPr lang="en-US" dirty="0" smtClean="0"/>
            </a:br>
            <a:r>
              <a:rPr lang="en-US" dirty="0" smtClean="0"/>
              <a:t>CPU Memory Hierarchy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Alexander Titov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28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/>
          <a:srcRect r="2862"/>
          <a:stretch/>
        </p:blipFill>
        <p:spPr>
          <a:xfrm>
            <a:off x="579636" y="1269342"/>
            <a:ext cx="10730789" cy="4932091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1745217">
            <a:off x="3793349" y="3239210"/>
            <a:ext cx="3984718" cy="840704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rgbClr val="FFFF00"/>
              </a:gs>
              <a:gs pos="100000">
                <a:srgbClr val="FF0000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intuition</a:t>
            </a:r>
            <a:endParaRPr lang="en-US" sz="24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r="2990"/>
          <a:stretch/>
        </p:blipFill>
        <p:spPr>
          <a:xfrm>
            <a:off x="579636" y="1269342"/>
            <a:ext cx="10716723" cy="49320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Experiment: Defining Cache Hierarchy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681385" y="1159291"/>
            <a:ext cx="652740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Intel(R) Xeon(R) Gold 6130 </a:t>
            </a:r>
            <a:r>
              <a:rPr lang="pt-BR" sz="1600" dirty="0" smtClean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CPU, TDP 2.10GHz, Turbo 3.77Ghz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892685" y="1508664"/>
            <a:ext cx="801823" cy="3977736"/>
            <a:chOff x="3892685" y="1508664"/>
            <a:chExt cx="801823" cy="3977736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290647" y="1508664"/>
              <a:ext cx="0" cy="3977736"/>
            </a:xfrm>
            <a:prstGeom prst="line">
              <a:avLst/>
            </a:prstGeom>
            <a:ln w="19050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3892685" y="1508667"/>
              <a:ext cx="80182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32 KB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216240" y="1508664"/>
            <a:ext cx="718466" cy="3977736"/>
            <a:chOff x="6216240" y="1508664"/>
            <a:chExt cx="718466" cy="3977736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6575474" y="1508664"/>
              <a:ext cx="0" cy="3977736"/>
            </a:xfrm>
            <a:prstGeom prst="line">
              <a:avLst/>
            </a:prstGeom>
            <a:ln w="19050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216240" y="1508667"/>
              <a:ext cx="71846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dirty="0">
                  <a:latin typeface="Roboto" panose="02000000000000000000" pitchFamily="2" charset="0"/>
                  <a:ea typeface="Roboto" panose="02000000000000000000" pitchFamily="2" charset="0"/>
                </a:rPr>
                <a:t>M</a:t>
              </a:r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8371223" y="1508664"/>
            <a:ext cx="848309" cy="3977736"/>
            <a:chOff x="8371223" y="1508664"/>
            <a:chExt cx="848309" cy="3977736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8798170" y="1508664"/>
              <a:ext cx="0" cy="3977736"/>
            </a:xfrm>
            <a:prstGeom prst="line">
              <a:avLst/>
            </a:prstGeom>
            <a:ln w="19050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8371223" y="1508667"/>
              <a:ext cx="848309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22 </a:t>
              </a:r>
              <a:r>
                <a:rPr lang="en-US" dirty="0">
                  <a:latin typeface="Roboto" panose="02000000000000000000" pitchFamily="2" charset="0"/>
                  <a:ea typeface="Roboto" panose="02000000000000000000" pitchFamily="2" charset="0"/>
                </a:rPr>
                <a:t>M</a:t>
              </a:r>
              <a:r>
                <a:rPr lang="en-US" dirty="0" smtClean="0"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2532492" y="2495098"/>
            <a:ext cx="1257074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L1 Cache</a:t>
            </a:r>
          </a:p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32 KB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00913" y="2495098"/>
            <a:ext cx="1257074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L2 Cache</a:t>
            </a:r>
          </a:p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1MB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02607" y="2495098"/>
            <a:ext cx="1257074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L3 Cache</a:t>
            </a:r>
          </a:p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22MB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018788" y="2495098"/>
            <a:ext cx="1135246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Outside</a:t>
            </a:r>
          </a:p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Memory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32240" y="3344522"/>
            <a:ext cx="14604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430 GB/s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128 B/cycle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63771" y="3344522"/>
            <a:ext cx="14549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170 GB/s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50 B/cycle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128992" y="3344522"/>
            <a:ext cx="12243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25 GB/s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 B/cycle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963852" y="3344522"/>
            <a:ext cx="12965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13 GB/s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 B/cycle</a:t>
            </a:r>
          </a:p>
        </p:txBody>
      </p:sp>
    </p:spTree>
    <p:extLst>
      <p:ext uri="{BB962C8B-B14F-4D97-AF65-F5344CB8AC3E}">
        <p14:creationId xmlns:p14="http://schemas.microsoft.com/office/powerpoint/2010/main" val="2808814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9" dur="9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5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/>
      <p:bldP spid="24" grpId="0"/>
      <p:bldP spid="25" grpId="0"/>
      <p:bldP spid="26" grpId="0"/>
      <p:bldP spid="27" grpId="0"/>
      <p:bldP spid="10" grpId="0"/>
      <p:bldP spid="11" grpId="0"/>
      <p:bldP spid="12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Optimizations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209820"/>
            <a:ext cx="10515600" cy="514653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 smtClean="0"/>
              <a:t>Rule #1: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Use tools: google benchmark, perf, Intel </a:t>
            </a:r>
            <a:r>
              <a:rPr lang="en-US" sz="2000" dirty="0" err="1" smtClean="0"/>
              <a:t>VTune</a:t>
            </a:r>
            <a:r>
              <a:rPr lang="en-US" sz="2000" dirty="0" smtClean="0"/>
              <a:t> Amplifier, etc.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Rule #2</a:t>
            </a:r>
            <a:r>
              <a:rPr lang="en-US" sz="2400" dirty="0" smtClean="0"/>
              <a:t>: Do educated decisions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 smtClean="0"/>
              <a:t>Rule #3: Do not reinvent bicycle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 smtClean="0"/>
              <a:t>For many tasks there are highly optimized libraries (e.g., Intel MKL)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Rule </a:t>
            </a:r>
            <a:r>
              <a:rPr lang="en-US" sz="2400" dirty="0" smtClean="0"/>
              <a:t>#4: Optimize in the following order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General algorithm (e.g., </a:t>
            </a:r>
            <a:r>
              <a:rPr lang="en-US" sz="2200" dirty="0" smtClean="0">
                <a:latin typeface="Consolas" panose="020B0609020204030204" pitchFamily="49" charset="0"/>
              </a:rPr>
              <a:t>O(</a:t>
            </a:r>
            <a:r>
              <a:rPr lang="en-US" sz="2200" dirty="0" err="1" smtClean="0">
                <a:latin typeface="Consolas" panose="020B0609020204030204" pitchFamily="49" charset="0"/>
              </a:rPr>
              <a:t>NlogN</a:t>
            </a:r>
            <a:r>
              <a:rPr lang="en-US" sz="2200" dirty="0" smtClean="0">
                <a:latin typeface="Consolas" panose="020B0609020204030204" pitchFamily="49" charset="0"/>
              </a:rPr>
              <a:t>)</a:t>
            </a:r>
            <a:r>
              <a:rPr lang="en-US" sz="2000" dirty="0" smtClean="0"/>
              <a:t> vs. </a:t>
            </a:r>
            <a:r>
              <a:rPr lang="en-US" sz="2200" dirty="0">
                <a:latin typeface="Consolas" panose="020B0609020204030204" pitchFamily="49" charset="0"/>
              </a:rPr>
              <a:t>O(N^2</a:t>
            </a:r>
            <a:r>
              <a:rPr lang="en-US" sz="2200" dirty="0" smtClean="0">
                <a:latin typeface="Consolas" panose="020B0609020204030204" pitchFamily="49" charset="0"/>
              </a:rPr>
              <a:t>)</a:t>
            </a:r>
            <a:r>
              <a:rPr lang="en-US" sz="2000" dirty="0" smtClean="0"/>
              <a:t>)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Memory allocation, copy vs. move, etc.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Data structures organization in memory and access patterns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Branches, code footprint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sz="2000" dirty="0" smtClean="0"/>
              <a:t>…</a:t>
            </a:r>
            <a:endParaRPr lang="en-US" sz="2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29811" y="1209820"/>
            <a:ext cx="174118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M</a:t>
            </a:r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easure it!</a:t>
            </a:r>
          </a:p>
        </p:txBody>
      </p:sp>
    </p:spTree>
    <p:extLst>
      <p:ext uri="{BB962C8B-B14F-4D97-AF65-F5344CB8AC3E}">
        <p14:creationId xmlns:p14="http://schemas.microsoft.com/office/powerpoint/2010/main" val="135562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7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0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3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6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1581087" y="2229049"/>
            <a:ext cx="691477" cy="3219450"/>
            <a:chOff x="1400908" y="2381250"/>
            <a:chExt cx="867087" cy="3219450"/>
          </a:xfrm>
        </p:grpSpPr>
        <p:sp>
          <p:nvSpPr>
            <p:cNvPr id="19" name="Rounded Rectangle 18"/>
            <p:cNvSpPr/>
            <p:nvPr/>
          </p:nvSpPr>
          <p:spPr>
            <a:xfrm>
              <a:off x="1400908" y="2381250"/>
              <a:ext cx="793652" cy="321945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>
              <a:off x="2121125" y="4060906"/>
              <a:ext cx="146870" cy="126612"/>
            </a:xfrm>
            <a:prstGeom prst="triangle">
              <a:avLst/>
            </a:prstGeom>
            <a:solidFill>
              <a:srgbClr val="4171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Divide and Conquer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15169" y="1303583"/>
            <a:ext cx="8135671" cy="43630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Split large workload in parts that fit in the cache 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158855" y="2366402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158855" y="2614088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1158855" y="2861774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158855" y="310946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1158855" y="3357146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1158855" y="3604832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1158855" y="3852518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158855" y="4100204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158855" y="434789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1158855" y="4595576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58855" y="4843262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1158855" y="509095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3867473" y="1909450"/>
            <a:ext cx="669192" cy="1221407"/>
            <a:chOff x="3867473" y="2061850"/>
            <a:chExt cx="816062" cy="1221407"/>
          </a:xfrm>
        </p:grpSpPr>
        <p:sp>
          <p:nvSpPr>
            <p:cNvPr id="29" name="Rounded Rectangle 28"/>
            <p:cNvSpPr/>
            <p:nvPr/>
          </p:nvSpPr>
          <p:spPr>
            <a:xfrm>
              <a:off x="3867473" y="2061850"/>
              <a:ext cx="742627" cy="1221407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4536665" y="2572430"/>
              <a:ext cx="146870" cy="126612"/>
            </a:xfrm>
            <a:prstGeom prst="triangle">
              <a:avLst/>
            </a:prstGeom>
            <a:solidFill>
              <a:srgbClr val="4171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Rounded Rectangle 44"/>
          <p:cNvSpPr/>
          <p:nvPr/>
        </p:nvSpPr>
        <p:spPr>
          <a:xfrm>
            <a:off x="3454788" y="2026997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ounded Rectangle 45"/>
          <p:cNvSpPr/>
          <p:nvPr/>
        </p:nvSpPr>
        <p:spPr>
          <a:xfrm>
            <a:off x="3454788" y="2274683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46"/>
          <p:cNvSpPr/>
          <p:nvPr/>
        </p:nvSpPr>
        <p:spPr>
          <a:xfrm>
            <a:off x="3454788" y="2522369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ounded Rectangle 47"/>
          <p:cNvSpPr/>
          <p:nvPr/>
        </p:nvSpPr>
        <p:spPr>
          <a:xfrm>
            <a:off x="3454788" y="2770055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/>
          <p:cNvGrpSpPr/>
          <p:nvPr/>
        </p:nvGrpSpPr>
        <p:grpSpPr>
          <a:xfrm>
            <a:off x="3867473" y="3228071"/>
            <a:ext cx="669192" cy="1221407"/>
            <a:chOff x="3867473" y="2061850"/>
            <a:chExt cx="816062" cy="1221407"/>
          </a:xfrm>
        </p:grpSpPr>
        <p:sp>
          <p:nvSpPr>
            <p:cNvPr id="66" name="Rounded Rectangle 65"/>
            <p:cNvSpPr/>
            <p:nvPr/>
          </p:nvSpPr>
          <p:spPr>
            <a:xfrm>
              <a:off x="3867473" y="2061850"/>
              <a:ext cx="742627" cy="1221407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Isosceles Triangle 66"/>
            <p:cNvSpPr/>
            <p:nvPr/>
          </p:nvSpPr>
          <p:spPr>
            <a:xfrm>
              <a:off x="4536665" y="2572430"/>
              <a:ext cx="146870" cy="126612"/>
            </a:xfrm>
            <a:prstGeom prst="triangle">
              <a:avLst/>
            </a:prstGeom>
            <a:solidFill>
              <a:srgbClr val="4171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Rounded Rectangle 67"/>
          <p:cNvSpPr/>
          <p:nvPr/>
        </p:nvSpPr>
        <p:spPr>
          <a:xfrm>
            <a:off x="3454788" y="3345618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/>
          <p:cNvSpPr/>
          <p:nvPr/>
        </p:nvSpPr>
        <p:spPr>
          <a:xfrm>
            <a:off x="3454788" y="3593304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/>
          <p:cNvSpPr/>
          <p:nvPr/>
        </p:nvSpPr>
        <p:spPr>
          <a:xfrm>
            <a:off x="3454788" y="384099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/>
          <p:cNvSpPr/>
          <p:nvPr/>
        </p:nvSpPr>
        <p:spPr>
          <a:xfrm>
            <a:off x="3454788" y="4088676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/>
          <p:cNvGrpSpPr/>
          <p:nvPr/>
        </p:nvGrpSpPr>
        <p:grpSpPr>
          <a:xfrm>
            <a:off x="3867473" y="4538485"/>
            <a:ext cx="669192" cy="1221407"/>
            <a:chOff x="3867473" y="2061850"/>
            <a:chExt cx="816062" cy="1221407"/>
          </a:xfrm>
        </p:grpSpPr>
        <p:sp>
          <p:nvSpPr>
            <p:cNvPr id="73" name="Rounded Rectangle 72"/>
            <p:cNvSpPr/>
            <p:nvPr/>
          </p:nvSpPr>
          <p:spPr>
            <a:xfrm>
              <a:off x="3867473" y="2061850"/>
              <a:ext cx="742627" cy="1221407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Isosceles Triangle 73"/>
            <p:cNvSpPr/>
            <p:nvPr/>
          </p:nvSpPr>
          <p:spPr>
            <a:xfrm>
              <a:off x="4536665" y="2572430"/>
              <a:ext cx="146870" cy="126612"/>
            </a:xfrm>
            <a:prstGeom prst="triangle">
              <a:avLst/>
            </a:prstGeom>
            <a:solidFill>
              <a:srgbClr val="4171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Rounded Rectangle 74"/>
          <p:cNvSpPr/>
          <p:nvPr/>
        </p:nvSpPr>
        <p:spPr>
          <a:xfrm>
            <a:off x="3454788" y="4656032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/>
          <p:cNvSpPr/>
          <p:nvPr/>
        </p:nvSpPr>
        <p:spPr>
          <a:xfrm>
            <a:off x="3454788" y="4903718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76"/>
          <p:cNvSpPr/>
          <p:nvPr/>
        </p:nvSpPr>
        <p:spPr>
          <a:xfrm>
            <a:off x="3454788" y="5151404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/>
          <p:cNvSpPr/>
          <p:nvPr/>
        </p:nvSpPr>
        <p:spPr>
          <a:xfrm>
            <a:off x="3454788" y="5399090"/>
            <a:ext cx="830943" cy="2250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8599221" y="1223015"/>
            <a:ext cx="31101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prstClr val="black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8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improve locality</a:t>
            </a:r>
            <a:endParaRPr lang="en-US" dirty="0"/>
          </a:p>
        </p:txBody>
      </p:sp>
      <p:grpSp>
        <p:nvGrpSpPr>
          <p:cNvPr id="94" name="Group 93"/>
          <p:cNvGrpSpPr/>
          <p:nvPr/>
        </p:nvGrpSpPr>
        <p:grpSpPr>
          <a:xfrm>
            <a:off x="506757" y="2223290"/>
            <a:ext cx="548253" cy="1282723"/>
            <a:chOff x="506757" y="2223290"/>
            <a:chExt cx="548253" cy="1282723"/>
          </a:xfrm>
        </p:grpSpPr>
        <p:sp>
          <p:nvSpPr>
            <p:cNvPr id="89" name="Left Brace 88"/>
            <p:cNvSpPr/>
            <p:nvPr/>
          </p:nvSpPr>
          <p:spPr>
            <a:xfrm>
              <a:off x="928010" y="2369429"/>
              <a:ext cx="127000" cy="973140"/>
            </a:xfrm>
            <a:prstGeom prst="leftBrace">
              <a:avLst>
                <a:gd name="adj1" fmla="val 37745"/>
                <a:gd name="adj2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TextBox 89"/>
            <p:cNvSpPr txBox="1"/>
            <p:nvPr/>
          </p:nvSpPr>
          <p:spPr>
            <a:xfrm rot="16200000">
              <a:off x="50061" y="2679986"/>
              <a:ext cx="1282723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cache size</a:t>
              </a:r>
            </a:p>
          </p:txBody>
        </p:sp>
      </p:grpSp>
      <p:sp>
        <p:nvSpPr>
          <p:cNvPr id="91" name="Right Arrow 90"/>
          <p:cNvSpPr/>
          <p:nvPr/>
        </p:nvSpPr>
        <p:spPr>
          <a:xfrm>
            <a:off x="2567695" y="3546667"/>
            <a:ext cx="609600" cy="510580"/>
          </a:xfrm>
          <a:prstGeom prst="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682094" y="5593945"/>
            <a:ext cx="178446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Large workload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3083072" y="5832580"/>
            <a:ext cx="166744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Split workload</a:t>
            </a:r>
          </a:p>
        </p:txBody>
      </p:sp>
    </p:spTree>
    <p:extLst>
      <p:ext uri="{BB962C8B-B14F-4D97-AF65-F5344CB8AC3E}">
        <p14:creationId xmlns:p14="http://schemas.microsoft.com/office/powerpoint/2010/main" val="1670572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8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9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"/>
                            </p:stCondLst>
                            <p:childTnLst>
                              <p:par>
                                <p:cTn id="6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64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65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"/>
                            </p:stCondLst>
                            <p:childTnLst>
                              <p:par>
                                <p:cTn id="68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9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70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71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900"/>
                            </p:stCondLst>
                            <p:childTnLst>
                              <p:par>
                                <p:cTn id="7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76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77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200"/>
                            </p:stCondLst>
                            <p:childTnLst>
                              <p:par>
                                <p:cTn id="8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82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83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500"/>
                            </p:stCondLst>
                            <p:childTnLst>
                              <p:par>
                                <p:cTn id="86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88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89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800"/>
                            </p:stCondLst>
                            <p:childTnLst>
                              <p:par>
                                <p:cTn id="9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3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94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95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100"/>
                            </p:stCondLst>
                            <p:childTnLst>
                              <p:par>
                                <p:cTn id="98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00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01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400"/>
                            </p:stCondLst>
                            <p:childTnLst>
                              <p:par>
                                <p:cTn id="10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5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06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07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700"/>
                            </p:stCondLst>
                            <p:childTnLst>
                              <p:par>
                                <p:cTn id="11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12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13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16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7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18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19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3300"/>
                            </p:stCondLst>
                            <p:childTnLst>
                              <p:par>
                                <p:cTn id="12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24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25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3600"/>
                            </p:stCondLst>
                            <p:childTnLst>
                              <p:par>
                                <p:cTn id="1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9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4500"/>
                            </p:stCondLst>
                            <p:childTnLst>
                              <p:par>
                                <p:cTn id="132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3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34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35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4800"/>
                            </p:stCondLst>
                            <p:childTnLst>
                              <p:par>
                                <p:cTn id="138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9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40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41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2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100"/>
                            </p:stCondLst>
                            <p:childTnLst>
                              <p:par>
                                <p:cTn id="144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5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46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47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400"/>
                            </p:stCondLst>
                            <p:childTnLst>
                              <p:par>
                                <p:cTn id="150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52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53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700"/>
                            </p:stCondLst>
                            <p:childTnLst>
                              <p:par>
                                <p:cTn id="156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7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58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59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6000"/>
                            </p:stCondLst>
                            <p:childTnLst>
                              <p:par>
                                <p:cTn id="162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64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65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6300"/>
                            </p:stCondLst>
                            <p:childTnLst>
                              <p:par>
                                <p:cTn id="168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9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70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71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6600"/>
                            </p:stCondLst>
                            <p:childTnLst>
                              <p:par>
                                <p:cTn id="174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5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76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77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8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6900"/>
                            </p:stCondLst>
                            <p:childTnLst>
                              <p:par>
                                <p:cTn id="180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82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83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7200"/>
                            </p:stCondLst>
                            <p:childTnLst>
                              <p:par>
                                <p:cTn id="186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7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88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89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0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7500"/>
                            </p:stCondLst>
                            <p:childTnLst>
                              <p:par>
                                <p:cTn id="192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3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194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195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7800"/>
                            </p:stCondLst>
                            <p:childTnLst>
                              <p:par>
                                <p:cTn id="198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9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00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01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2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8100"/>
                            </p:stCondLst>
                            <p:childTnLst>
                              <p:par>
                                <p:cTn id="204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5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06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07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8" dur="15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8400"/>
                            </p:stCondLst>
                            <p:childTnLst>
                              <p:par>
                                <p:cTn id="210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12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13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" dur="1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8700"/>
                            </p:stCondLst>
                            <p:childTnLst>
                              <p:par>
                                <p:cTn id="216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7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18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19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0" dur="1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9000"/>
                            </p:stCondLst>
                            <p:childTnLst>
                              <p:par>
                                <p:cTn id="222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3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24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25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6" dur="1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9300"/>
                            </p:stCondLst>
                            <p:childTnLst>
                              <p:par>
                                <p:cTn id="228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9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30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31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2" dur="1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9600"/>
                            </p:stCondLst>
                            <p:childTnLst>
                              <p:par>
                                <p:cTn id="234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5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36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37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8" dur="1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9900"/>
                            </p:stCondLst>
                            <p:childTnLst>
                              <p:par>
                                <p:cTn id="240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42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43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1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10200"/>
                            </p:stCondLst>
                            <p:childTnLst>
                              <p:par>
                                <p:cTn id="246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7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48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49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0" dur="1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10500"/>
                            </p:stCondLst>
                            <p:childTnLst>
                              <p:par>
                                <p:cTn id="252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3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54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55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6" dur="1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10800"/>
                            </p:stCondLst>
                            <p:childTnLst>
                              <p:par>
                                <p:cTn id="258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9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60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61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2" dur="1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11100"/>
                            </p:stCondLst>
                            <p:childTnLst>
                              <p:par>
                                <p:cTn id="264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5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66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67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8" dur="15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11400"/>
                            </p:stCondLst>
                            <p:childTnLst>
                              <p:par>
                                <p:cTn id="270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1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272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273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4" dur="1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0" fill="hold">
                      <p:stCondLst>
                        <p:cond delay="indefinite"/>
                      </p:stCondLst>
                      <p:childTnLst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4" dur="6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2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03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04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5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6" fill="hold">
                            <p:stCondLst>
                              <p:cond delay="300"/>
                            </p:stCondLst>
                            <p:childTnLst>
                              <p:par>
                                <p:cTn id="307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8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09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10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1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600"/>
                            </p:stCondLst>
                            <p:childTnLst>
                              <p:par>
                                <p:cTn id="31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4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15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16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7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8" fill="hold">
                            <p:stCondLst>
                              <p:cond delay="900"/>
                            </p:stCondLst>
                            <p:childTnLst>
                              <p:par>
                                <p:cTn id="31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0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21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22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3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1200"/>
                            </p:stCondLst>
                            <p:childTnLst>
                              <p:par>
                                <p:cTn id="3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1700"/>
                            </p:stCondLst>
                            <p:childTnLst>
                              <p:par>
                                <p:cTn id="329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0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31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32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3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35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6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37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38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9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2300"/>
                            </p:stCondLst>
                            <p:childTnLst>
                              <p:par>
                                <p:cTn id="341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2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43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44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5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2600"/>
                            </p:stCondLst>
                            <p:childTnLst>
                              <p:par>
                                <p:cTn id="347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8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49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50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1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2900"/>
                            </p:stCondLst>
                            <p:childTnLst>
                              <p:par>
                                <p:cTn id="353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4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55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56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7" dur="150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8" fill="hold">
                            <p:stCondLst>
                              <p:cond delay="3200"/>
                            </p:stCondLst>
                            <p:childTnLst>
                              <p:par>
                                <p:cTn id="359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0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61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62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3" dur="150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3500"/>
                            </p:stCondLst>
                            <p:childTnLst>
                              <p:par>
                                <p:cTn id="365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6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67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68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9" dur="15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0" fill="hold">
                            <p:stCondLst>
                              <p:cond delay="3800"/>
                            </p:stCondLst>
                            <p:childTnLst>
                              <p:par>
                                <p:cTn id="371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2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73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74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5" dur="150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0" fill="hold">
                      <p:stCondLst>
                        <p:cond delay="indefinite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3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394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395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6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7" fill="hold">
                            <p:stCondLst>
                              <p:cond delay="300"/>
                            </p:stCondLst>
                            <p:childTnLst>
                              <p:par>
                                <p:cTn id="398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9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00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01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2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3" fill="hold">
                            <p:stCondLst>
                              <p:cond delay="600"/>
                            </p:stCondLst>
                            <p:childTnLst>
                              <p:par>
                                <p:cTn id="40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5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06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07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8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9" fill="hold">
                            <p:stCondLst>
                              <p:cond delay="900"/>
                            </p:stCondLst>
                            <p:childTnLst>
                              <p:par>
                                <p:cTn id="41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1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12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13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4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5" fill="hold">
                            <p:stCondLst>
                              <p:cond delay="1200"/>
                            </p:stCondLst>
                            <p:childTnLst>
                              <p:par>
                                <p:cTn id="4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9" fill="hold">
                            <p:stCondLst>
                              <p:cond delay="1700"/>
                            </p:stCondLst>
                            <p:childTnLst>
                              <p:par>
                                <p:cTn id="420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1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22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23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4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5" fill="hold">
                            <p:stCondLst>
                              <p:cond delay="2000"/>
                            </p:stCondLst>
                            <p:childTnLst>
                              <p:par>
                                <p:cTn id="426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7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28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29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0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2300"/>
                            </p:stCondLst>
                            <p:childTnLst>
                              <p:par>
                                <p:cTn id="432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3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34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35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6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7" fill="hold">
                            <p:stCondLst>
                              <p:cond delay="2600"/>
                            </p:stCondLst>
                            <p:childTnLst>
                              <p:par>
                                <p:cTn id="438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9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40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41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2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2900"/>
                            </p:stCondLst>
                            <p:childTnLst>
                              <p:par>
                                <p:cTn id="444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5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46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47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8" dur="150" autoRev="1" fill="remove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9" fill="hold">
                            <p:stCondLst>
                              <p:cond delay="3200"/>
                            </p:stCondLst>
                            <p:childTnLst>
                              <p:par>
                                <p:cTn id="450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1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52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53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4" dur="15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5" fill="hold">
                            <p:stCondLst>
                              <p:cond delay="3500"/>
                            </p:stCondLst>
                            <p:childTnLst>
                              <p:par>
                                <p:cTn id="456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7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58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59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0" dur="150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1" fill="hold">
                            <p:stCondLst>
                              <p:cond delay="3800"/>
                            </p:stCondLst>
                            <p:childTnLst>
                              <p:par>
                                <p:cTn id="462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3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64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65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6" dur="150" autoRev="1" fill="remove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1" fill="hold">
                      <p:stCondLst>
                        <p:cond delay="indefinite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4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85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86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7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300"/>
                            </p:stCondLst>
                            <p:childTnLst>
                              <p:par>
                                <p:cTn id="48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0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91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92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3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" fill="hold">
                            <p:stCondLst>
                              <p:cond delay="600"/>
                            </p:stCondLst>
                            <p:childTnLst>
                              <p:par>
                                <p:cTn id="495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6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497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498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9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900"/>
                            </p:stCondLst>
                            <p:childTnLst>
                              <p:par>
                                <p:cTn id="501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2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03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04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5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6" fill="hold">
                            <p:stCondLst>
                              <p:cond delay="1200"/>
                            </p:stCondLst>
                            <p:childTnLst>
                              <p:par>
                                <p:cTn id="50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0" fill="hold">
                            <p:stCondLst>
                              <p:cond delay="1700"/>
                            </p:stCondLst>
                            <p:childTnLst>
                              <p:par>
                                <p:cTn id="511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2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13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14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5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hold">
                            <p:stCondLst>
                              <p:cond delay="2000"/>
                            </p:stCondLst>
                            <p:childTnLst>
                              <p:par>
                                <p:cTn id="517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8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19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20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1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2" fill="hold">
                            <p:stCondLst>
                              <p:cond delay="2300"/>
                            </p:stCondLst>
                            <p:childTnLst>
                              <p:par>
                                <p:cTn id="523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4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25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26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7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2600"/>
                            </p:stCondLst>
                            <p:childTnLst>
                              <p:par>
                                <p:cTn id="529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0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31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32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3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4" fill="hold">
                            <p:stCondLst>
                              <p:cond delay="2900"/>
                            </p:stCondLst>
                            <p:childTnLst>
                              <p:par>
                                <p:cTn id="535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6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37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38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9" dur="1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3200"/>
                            </p:stCondLst>
                            <p:childTnLst>
                              <p:par>
                                <p:cTn id="541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2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43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44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5" dur="150" autoRev="1" fill="remove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6" fill="hold">
                            <p:stCondLst>
                              <p:cond delay="3500"/>
                            </p:stCondLst>
                            <p:childTnLst>
                              <p:par>
                                <p:cTn id="547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8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49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50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1" dur="150" autoRev="1" fill="remove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3800"/>
                            </p:stCondLst>
                            <p:childTnLst>
                              <p:par>
                                <p:cTn id="553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4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animClr clrSpc="rgb" dir="cw">
                                      <p:cBhvr>
                                        <p:cTn id="555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EEBF6"/>
                                      </p:to>
                                    </p:animClr>
                                    <p:set>
                                      <p:cBhvr>
                                        <p:cTn id="556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7" dur="150" autoRev="1" fill="remove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8" fill="hold">
                      <p:stCondLst>
                        <p:cond delay="indefinite"/>
                      </p:stCondLst>
                      <p:childTnLst>
                        <p:par>
                          <p:cTn id="559" fill="hold">
                            <p:stCondLst>
                              <p:cond delay="0"/>
                            </p:stCondLst>
                            <p:childTnLst>
                              <p:par>
                                <p:cTn id="5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6" grpId="1" animBg="1"/>
      <p:bldP spid="6" grpId="2" animBg="1"/>
      <p:bldP spid="6" grpId="3" animBg="1"/>
      <p:bldP spid="7" grpId="0" animBg="1"/>
      <p:bldP spid="7" grpId="1" animBg="1"/>
      <p:bldP spid="7" grpId="2" animBg="1"/>
      <p:bldP spid="7" grpId="3" animBg="1"/>
      <p:bldP spid="8" grpId="0" animBg="1"/>
      <p:bldP spid="8" grpId="1" animBg="1"/>
      <p:bldP spid="8" grpId="2" animBg="1"/>
      <p:bldP spid="8" grpId="3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2" grpId="2" animBg="1"/>
      <p:bldP spid="12" grpId="3" animBg="1"/>
      <p:bldP spid="13" grpId="0" animBg="1"/>
      <p:bldP spid="13" grpId="1" animBg="1"/>
      <p:bldP spid="13" grpId="2" animBg="1"/>
      <p:bldP spid="13" grpId="3" animBg="1"/>
      <p:bldP spid="14" grpId="0" animBg="1"/>
      <p:bldP spid="14" grpId="1" animBg="1"/>
      <p:bldP spid="14" grpId="2" animBg="1"/>
      <p:bldP spid="14" grpId="3" animBg="1"/>
      <p:bldP spid="15" grpId="0" animBg="1"/>
      <p:bldP spid="15" grpId="1" animBg="1"/>
      <p:bldP spid="15" grpId="2" animBg="1"/>
      <p:bldP spid="15" grpId="3" animBg="1"/>
      <p:bldP spid="16" grpId="0" animBg="1"/>
      <p:bldP spid="16" grpId="1" animBg="1"/>
      <p:bldP spid="16" grpId="2" animBg="1"/>
      <p:bldP spid="16" grpId="3" animBg="1"/>
      <p:bldP spid="17" grpId="0" animBg="1"/>
      <p:bldP spid="17" grpId="1" animBg="1"/>
      <p:bldP spid="17" grpId="2" animBg="1"/>
      <p:bldP spid="17" grpId="3" animBg="1"/>
      <p:bldP spid="45" grpId="0" animBg="1"/>
      <p:bldP spid="45" grpId="1" animBg="1"/>
      <p:bldP spid="45" grpId="2" animBg="1"/>
      <p:bldP spid="45" grpId="3" animBg="1"/>
      <p:bldP spid="46" grpId="0" animBg="1"/>
      <p:bldP spid="46" grpId="1" animBg="1"/>
      <p:bldP spid="46" grpId="2" animBg="1"/>
      <p:bldP spid="46" grpId="3" animBg="1"/>
      <p:bldP spid="47" grpId="0" animBg="1"/>
      <p:bldP spid="47" grpId="1" animBg="1"/>
      <p:bldP spid="47" grpId="2" animBg="1"/>
      <p:bldP spid="47" grpId="3" animBg="1"/>
      <p:bldP spid="48" grpId="0" animBg="1"/>
      <p:bldP spid="48" grpId="1" animBg="1"/>
      <p:bldP spid="48" grpId="2" animBg="1"/>
      <p:bldP spid="48" grpId="3" animBg="1"/>
      <p:bldP spid="68" grpId="0" animBg="1"/>
      <p:bldP spid="68" grpId="1" animBg="1"/>
      <p:bldP spid="68" grpId="2" animBg="1"/>
      <p:bldP spid="68" grpId="3" animBg="1"/>
      <p:bldP spid="69" grpId="0" animBg="1"/>
      <p:bldP spid="69" grpId="1" animBg="1"/>
      <p:bldP spid="69" grpId="2" animBg="1"/>
      <p:bldP spid="69" grpId="3" animBg="1"/>
      <p:bldP spid="70" grpId="0" animBg="1"/>
      <p:bldP spid="70" grpId="1" animBg="1"/>
      <p:bldP spid="70" grpId="2" animBg="1"/>
      <p:bldP spid="70" grpId="3" animBg="1"/>
      <p:bldP spid="71" grpId="0" animBg="1"/>
      <p:bldP spid="71" grpId="1" animBg="1"/>
      <p:bldP spid="71" grpId="2" animBg="1"/>
      <p:bldP spid="71" grpId="3" animBg="1"/>
      <p:bldP spid="75" grpId="0" animBg="1"/>
      <p:bldP spid="75" grpId="1" animBg="1"/>
      <p:bldP spid="75" grpId="2" animBg="1"/>
      <p:bldP spid="75" grpId="3" animBg="1"/>
      <p:bldP spid="76" grpId="0" animBg="1"/>
      <p:bldP spid="76" grpId="1" animBg="1"/>
      <p:bldP spid="76" grpId="2" animBg="1"/>
      <p:bldP spid="76" grpId="3" animBg="1"/>
      <p:bldP spid="77" grpId="0" animBg="1"/>
      <p:bldP spid="77" grpId="1" animBg="1"/>
      <p:bldP spid="77" grpId="2" animBg="1"/>
      <p:bldP spid="77" grpId="3" animBg="1"/>
      <p:bldP spid="78" grpId="0" animBg="1"/>
      <p:bldP spid="78" grpId="1" animBg="1"/>
      <p:bldP spid="78" grpId="2" animBg="1"/>
      <p:bldP spid="78" grpId="3" animBg="1"/>
      <p:bldP spid="87" grpId="0"/>
      <p:bldP spid="91" grpId="0" animBg="1"/>
      <p:bldP spid="92" grpId="0"/>
      <p:bldP spid="9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Divide and Conquer</a:t>
            </a:r>
            <a:endParaRPr lang="en-US" dirty="0"/>
          </a:p>
        </p:txBody>
      </p:sp>
      <p:sp>
        <p:nvSpPr>
          <p:cNvPr id="34" name="Content Placeholder 33"/>
          <p:cNvSpPr>
            <a:spLocks noGrp="1"/>
          </p:cNvSpPr>
          <p:nvPr>
            <p:ph idx="1"/>
          </p:nvPr>
        </p:nvSpPr>
        <p:spPr>
          <a:xfrm>
            <a:off x="714376" y="1267665"/>
            <a:ext cx="7988300" cy="421584"/>
          </a:xfrm>
        </p:spPr>
        <p:txBody>
          <a:bodyPr>
            <a:noAutofit/>
          </a:bodyPr>
          <a:lstStyle/>
          <a:p>
            <a:pPr lvl="0"/>
            <a:r>
              <a:rPr lang="en-US" dirty="0">
                <a:solidFill>
                  <a:prstClr val="black"/>
                </a:solidFill>
              </a:rPr>
              <a:t>Split large workload in parts that fit in the cache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 rotWithShape="1">
          <a:blip r:embed="rId3"/>
          <a:srcRect b="4523"/>
          <a:stretch/>
        </p:blipFill>
        <p:spPr>
          <a:xfrm>
            <a:off x="5472524" y="2710943"/>
            <a:ext cx="6316003" cy="3346957"/>
          </a:xfrm>
          <a:prstGeom prst="rect">
            <a:avLst/>
          </a:prstGeom>
        </p:spPr>
      </p:pic>
      <p:cxnSp>
        <p:nvCxnSpPr>
          <p:cNvPr id="84" name="Straight Connector 83"/>
          <p:cNvCxnSpPr/>
          <p:nvPr/>
        </p:nvCxnSpPr>
        <p:spPr>
          <a:xfrm>
            <a:off x="6610350" y="3442665"/>
            <a:ext cx="3799742" cy="0"/>
          </a:xfrm>
          <a:prstGeom prst="line">
            <a:avLst/>
          </a:prstGeom>
          <a:ln w="19050">
            <a:solidFill>
              <a:srgbClr val="75B44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10410092" y="3351754"/>
            <a:ext cx="168813" cy="168813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10410092" y="5280211"/>
            <a:ext cx="168813" cy="168813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10410093" y="5280211"/>
            <a:ext cx="168813" cy="168813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 flipV="1">
            <a:off x="10578905" y="3442665"/>
            <a:ext cx="433167" cy="1116"/>
          </a:xfrm>
          <a:prstGeom prst="line">
            <a:avLst/>
          </a:prstGeom>
          <a:ln w="19050">
            <a:solidFill>
              <a:srgbClr val="75B44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10473592" y="3613814"/>
            <a:ext cx="0" cy="1600239"/>
          </a:xfrm>
          <a:prstGeom prst="straightConnector1">
            <a:avLst/>
          </a:prstGeom>
          <a:ln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975229" y="4103852"/>
            <a:ext cx="97334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 smtClean="0">
                <a:latin typeface="Roboto" panose="02000000000000000000" pitchFamily="2" charset="0"/>
                <a:ea typeface="Roboto" panose="02000000000000000000" pitchFamily="2" charset="0"/>
              </a:rPr>
              <a:t>30x</a:t>
            </a:r>
          </a:p>
          <a:p>
            <a:pPr algn="ctr"/>
            <a:r>
              <a:rPr lang="en-US" sz="1600" b="1" dirty="0" smtClean="0">
                <a:latin typeface="Roboto" panose="02000000000000000000" pitchFamily="2" charset="0"/>
                <a:ea typeface="Roboto" panose="02000000000000000000" pitchFamily="2" charset="0"/>
              </a:rPr>
              <a:t>speedup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582525" y="1669608"/>
            <a:ext cx="1592975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2800" dirty="0">
                <a:solidFill>
                  <a:prstClr val="black"/>
                </a:solidFill>
              </a:rPr>
              <a:t>Example</a:t>
            </a:r>
            <a:r>
              <a:rPr lang="en-US" sz="2800" dirty="0" smtClean="0">
                <a:solidFill>
                  <a:prstClr val="black"/>
                </a:solidFill>
              </a:rPr>
              <a:t>:</a:t>
            </a:r>
            <a:endParaRPr lang="en-US" sz="2800" dirty="0">
              <a:solidFill>
                <a:prstClr val="black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749011" y="2219304"/>
            <a:ext cx="40014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→ </a:t>
            </a:r>
            <a:r>
              <a:rPr lang="en-US" sz="2000" dirty="0" smtClean="0">
                <a:solidFill>
                  <a:prstClr val="black"/>
                </a:solidFill>
              </a:rPr>
              <a:t>4096 </a:t>
            </a:r>
            <a:r>
              <a:rPr lang="en-US" sz="2000" dirty="0">
                <a:solidFill>
                  <a:prstClr val="black"/>
                </a:solidFill>
              </a:rPr>
              <a:t>parts x </a:t>
            </a:r>
            <a:r>
              <a:rPr lang="en-US" sz="2000" dirty="0" smtClean="0">
                <a:solidFill>
                  <a:prstClr val="black"/>
                </a:solidFill>
              </a:rPr>
              <a:t>(16 </a:t>
            </a:r>
            <a:r>
              <a:rPr lang="en-US" sz="2000" dirty="0">
                <a:solidFill>
                  <a:prstClr val="black"/>
                </a:solidFill>
              </a:rPr>
              <a:t>KB x 1000 times) 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591186" y="2182266"/>
            <a:ext cx="2244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2000" dirty="0">
                <a:solidFill>
                  <a:prstClr val="black"/>
                </a:solidFill>
              </a:rPr>
              <a:t>64 MB x 1000 times</a:t>
            </a:r>
          </a:p>
        </p:txBody>
      </p:sp>
      <p:sp>
        <p:nvSpPr>
          <p:cNvPr id="88" name="Rectangle 87"/>
          <p:cNvSpPr/>
          <p:nvPr/>
        </p:nvSpPr>
        <p:spPr>
          <a:xfrm>
            <a:off x="8599221" y="1223015"/>
            <a:ext cx="31101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prstClr val="black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8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improve locality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506757" y="1909450"/>
            <a:ext cx="4243759" cy="4292462"/>
            <a:chOff x="506757" y="1909450"/>
            <a:chExt cx="4243759" cy="4292462"/>
          </a:xfrm>
        </p:grpSpPr>
        <p:grpSp>
          <p:nvGrpSpPr>
            <p:cNvPr id="89" name="Group 88"/>
            <p:cNvGrpSpPr/>
            <p:nvPr/>
          </p:nvGrpSpPr>
          <p:grpSpPr>
            <a:xfrm>
              <a:off x="1581087" y="2229049"/>
              <a:ext cx="691477" cy="3219450"/>
              <a:chOff x="1400908" y="2381250"/>
              <a:chExt cx="867087" cy="3219450"/>
            </a:xfrm>
          </p:grpSpPr>
          <p:sp>
            <p:nvSpPr>
              <p:cNvPr id="90" name="Rounded Rectangle 89"/>
              <p:cNvSpPr/>
              <p:nvPr/>
            </p:nvSpPr>
            <p:spPr>
              <a:xfrm>
                <a:off x="1400908" y="2381250"/>
                <a:ext cx="793652" cy="3219450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Isosceles Triangle 90"/>
              <p:cNvSpPr/>
              <p:nvPr/>
            </p:nvSpPr>
            <p:spPr>
              <a:xfrm>
                <a:off x="2121125" y="4060906"/>
                <a:ext cx="146870" cy="126612"/>
              </a:xfrm>
              <a:prstGeom prst="triangle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2" name="Rounded Rectangle 91"/>
            <p:cNvSpPr/>
            <p:nvPr/>
          </p:nvSpPr>
          <p:spPr>
            <a:xfrm>
              <a:off x="1158855" y="2366402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1158855" y="2614088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158855" y="2861774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158855" y="310946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ounded Rectangle 95"/>
            <p:cNvSpPr/>
            <p:nvPr/>
          </p:nvSpPr>
          <p:spPr>
            <a:xfrm>
              <a:off x="1158855" y="3357146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1158855" y="3604832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ounded Rectangle 97"/>
            <p:cNvSpPr/>
            <p:nvPr/>
          </p:nvSpPr>
          <p:spPr>
            <a:xfrm>
              <a:off x="1158855" y="3852518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ounded Rectangle 98"/>
            <p:cNvSpPr/>
            <p:nvPr/>
          </p:nvSpPr>
          <p:spPr>
            <a:xfrm>
              <a:off x="1158855" y="4100204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ounded Rectangle 99"/>
            <p:cNvSpPr/>
            <p:nvPr/>
          </p:nvSpPr>
          <p:spPr>
            <a:xfrm>
              <a:off x="1158855" y="434789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ounded Rectangle 100"/>
            <p:cNvSpPr/>
            <p:nvPr/>
          </p:nvSpPr>
          <p:spPr>
            <a:xfrm>
              <a:off x="1158855" y="4595576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ounded Rectangle 101"/>
            <p:cNvSpPr/>
            <p:nvPr/>
          </p:nvSpPr>
          <p:spPr>
            <a:xfrm>
              <a:off x="1158855" y="4843262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158855" y="509095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3867473" y="1909450"/>
              <a:ext cx="669192" cy="1221407"/>
              <a:chOff x="3867473" y="2061850"/>
              <a:chExt cx="816062" cy="1221407"/>
            </a:xfrm>
          </p:grpSpPr>
          <p:sp>
            <p:nvSpPr>
              <p:cNvPr id="105" name="Rounded Rectangle 104"/>
              <p:cNvSpPr/>
              <p:nvPr/>
            </p:nvSpPr>
            <p:spPr>
              <a:xfrm>
                <a:off x="3867473" y="2061850"/>
                <a:ext cx="742627" cy="1221407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Isosceles Triangle 105"/>
              <p:cNvSpPr/>
              <p:nvPr/>
            </p:nvSpPr>
            <p:spPr>
              <a:xfrm>
                <a:off x="4536665" y="2572430"/>
                <a:ext cx="146870" cy="126612"/>
              </a:xfrm>
              <a:prstGeom prst="triangle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7" name="Rounded Rectangle 106"/>
            <p:cNvSpPr/>
            <p:nvPr/>
          </p:nvSpPr>
          <p:spPr>
            <a:xfrm>
              <a:off x="3454788" y="2026997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ounded Rectangle 107"/>
            <p:cNvSpPr/>
            <p:nvPr/>
          </p:nvSpPr>
          <p:spPr>
            <a:xfrm>
              <a:off x="3454788" y="2274683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ounded Rectangle 108"/>
            <p:cNvSpPr/>
            <p:nvPr/>
          </p:nvSpPr>
          <p:spPr>
            <a:xfrm>
              <a:off x="3454788" y="2522369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ounded Rectangle 109"/>
            <p:cNvSpPr/>
            <p:nvPr/>
          </p:nvSpPr>
          <p:spPr>
            <a:xfrm>
              <a:off x="3454788" y="2770055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1" name="Group 110"/>
            <p:cNvGrpSpPr/>
            <p:nvPr/>
          </p:nvGrpSpPr>
          <p:grpSpPr>
            <a:xfrm>
              <a:off x="3867473" y="3228071"/>
              <a:ext cx="669192" cy="1221407"/>
              <a:chOff x="3867473" y="2061850"/>
              <a:chExt cx="816062" cy="1221407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3867473" y="2061850"/>
                <a:ext cx="742627" cy="1221407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Isosceles Triangle 112"/>
              <p:cNvSpPr/>
              <p:nvPr/>
            </p:nvSpPr>
            <p:spPr>
              <a:xfrm>
                <a:off x="4536665" y="2572430"/>
                <a:ext cx="146870" cy="126612"/>
              </a:xfrm>
              <a:prstGeom prst="triangle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4" name="Rounded Rectangle 113"/>
            <p:cNvSpPr/>
            <p:nvPr/>
          </p:nvSpPr>
          <p:spPr>
            <a:xfrm>
              <a:off x="3454788" y="3345618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ounded Rectangle 114"/>
            <p:cNvSpPr/>
            <p:nvPr/>
          </p:nvSpPr>
          <p:spPr>
            <a:xfrm>
              <a:off x="3454788" y="3593304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ounded Rectangle 115"/>
            <p:cNvSpPr/>
            <p:nvPr/>
          </p:nvSpPr>
          <p:spPr>
            <a:xfrm>
              <a:off x="3454788" y="384099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ounded Rectangle 116"/>
            <p:cNvSpPr/>
            <p:nvPr/>
          </p:nvSpPr>
          <p:spPr>
            <a:xfrm>
              <a:off x="3454788" y="4088676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8" name="Group 117"/>
            <p:cNvGrpSpPr/>
            <p:nvPr/>
          </p:nvGrpSpPr>
          <p:grpSpPr>
            <a:xfrm>
              <a:off x="3867473" y="4538485"/>
              <a:ext cx="669192" cy="1221407"/>
              <a:chOff x="3867473" y="2061850"/>
              <a:chExt cx="816062" cy="1221407"/>
            </a:xfrm>
          </p:grpSpPr>
          <p:sp>
            <p:nvSpPr>
              <p:cNvPr id="119" name="Rounded Rectangle 118"/>
              <p:cNvSpPr/>
              <p:nvPr/>
            </p:nvSpPr>
            <p:spPr>
              <a:xfrm>
                <a:off x="3867473" y="2061850"/>
                <a:ext cx="742627" cy="1221407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Isosceles Triangle 119"/>
              <p:cNvSpPr/>
              <p:nvPr/>
            </p:nvSpPr>
            <p:spPr>
              <a:xfrm>
                <a:off x="4536665" y="2572430"/>
                <a:ext cx="146870" cy="126612"/>
              </a:xfrm>
              <a:prstGeom prst="triangle">
                <a:avLst/>
              </a:prstGeom>
              <a:solidFill>
                <a:srgbClr val="41719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1" name="Rounded Rectangle 120"/>
            <p:cNvSpPr/>
            <p:nvPr/>
          </p:nvSpPr>
          <p:spPr>
            <a:xfrm>
              <a:off x="3454788" y="4656032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3454788" y="4903718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3454788" y="5151404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ounded Rectangle 123"/>
            <p:cNvSpPr/>
            <p:nvPr/>
          </p:nvSpPr>
          <p:spPr>
            <a:xfrm>
              <a:off x="3454788" y="5399090"/>
              <a:ext cx="830943" cy="2250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/>
          </p:nvGrpSpPr>
          <p:grpSpPr>
            <a:xfrm>
              <a:off x="506757" y="2223290"/>
              <a:ext cx="548253" cy="1282723"/>
              <a:chOff x="506757" y="2223290"/>
              <a:chExt cx="548253" cy="1282723"/>
            </a:xfrm>
          </p:grpSpPr>
          <p:sp>
            <p:nvSpPr>
              <p:cNvPr id="126" name="Left Brace 125"/>
              <p:cNvSpPr/>
              <p:nvPr/>
            </p:nvSpPr>
            <p:spPr>
              <a:xfrm>
                <a:off x="928010" y="2369429"/>
                <a:ext cx="127000" cy="973140"/>
              </a:xfrm>
              <a:prstGeom prst="leftBrace">
                <a:avLst>
                  <a:gd name="adj1" fmla="val 37745"/>
                  <a:gd name="adj2" fmla="val 50000"/>
                </a:avLst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 rot="16200000">
                <a:off x="50061" y="2679986"/>
                <a:ext cx="1282723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cache size</a:t>
                </a:r>
              </a:p>
            </p:txBody>
          </p:sp>
        </p:grpSp>
        <p:sp>
          <p:nvSpPr>
            <p:cNvPr id="128" name="Right Arrow 127"/>
            <p:cNvSpPr/>
            <p:nvPr/>
          </p:nvSpPr>
          <p:spPr>
            <a:xfrm>
              <a:off x="2567695" y="3546667"/>
              <a:ext cx="609600" cy="510580"/>
            </a:xfrm>
            <a:prstGeom prst="rightArrow">
              <a:avLst/>
            </a:prstGeom>
            <a:solidFill>
              <a:srgbClr val="B2C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682094" y="5593945"/>
              <a:ext cx="178446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Large workload</a:t>
              </a: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3083072" y="5832580"/>
              <a:ext cx="166744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Split workload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520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8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07407E-6 L 2.70833E-6 -0.28149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074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2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3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3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49" grpId="0" animBg="1"/>
      <p:bldP spid="49" grpId="1" animBg="1"/>
      <p:bldP spid="49" grpId="2" animBg="1"/>
      <p:bldP spid="86" grpId="0" animBg="1"/>
      <p:bldP spid="86" grpId="1" animBg="1"/>
      <p:bldP spid="25" grpId="0" animBg="1"/>
      <p:bldP spid="28" grpId="0"/>
      <p:bldP spid="30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Split Warm and Cold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900" y="1244601"/>
            <a:ext cx="10858500" cy="152762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 smtClean="0"/>
              <a:t>All data transfers are performed in aligned chunks of 64 B (line)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000" dirty="0" smtClean="0"/>
              <a:t>Even if 1B is requested by instruction, the whole 64B chunk is read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 smtClean="0"/>
              <a:t>If the rest of the line is not used, it occupies space and BW in vain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23900" y="2675653"/>
            <a:ext cx="105021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Bef>
                <a:spcPts val="12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Extract fields that are accessed more often (warm) into a separate object</a:t>
            </a:r>
          </a:p>
        </p:txBody>
      </p:sp>
    </p:spTree>
    <p:extLst>
      <p:ext uri="{BB962C8B-B14F-4D97-AF65-F5344CB8AC3E}">
        <p14:creationId xmlns:p14="http://schemas.microsoft.com/office/powerpoint/2010/main" val="1337392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64" presetClass="path" presetSubtype="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1111E-6 L -3.95833E-6 -0.20509 " pathEditMode="relative" rAng="0" ptsTypes="AA">
                                      <p:cBhvr>
                                        <p:cTn id="41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roup 137"/>
          <p:cNvGrpSpPr/>
          <p:nvPr/>
        </p:nvGrpSpPr>
        <p:grpSpPr>
          <a:xfrm>
            <a:off x="965370" y="4093160"/>
            <a:ext cx="5575516" cy="689583"/>
            <a:chOff x="965370" y="4093160"/>
            <a:chExt cx="5575516" cy="689583"/>
          </a:xfrm>
        </p:grpSpPr>
        <p:sp>
          <p:nvSpPr>
            <p:cNvPr id="23" name="Rectangle 22"/>
            <p:cNvSpPr/>
            <p:nvPr/>
          </p:nvSpPr>
          <p:spPr>
            <a:xfrm>
              <a:off x="10544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8832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7120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65370" y="4105436"/>
              <a:ext cx="31771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0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804062" y="4093160"/>
              <a:ext cx="450765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64</a:t>
              </a:r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1054473" y="4384279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2883086" y="4373592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4711886" y="4373592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712086" y="4105436"/>
              <a:ext cx="58381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128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Split Warm and Cold 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251857" y="1956986"/>
            <a:ext cx="318951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Mixed</a:t>
            </a:r>
            <a:r>
              <a:rPr lang="en-US" sz="2000" dirty="0">
                <a:latin typeface="Consolas" panose="020B0609020204030204" pitchFamily="49" charset="0"/>
              </a:rPr>
              <a:t> 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warm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cold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15</a:t>
            </a:r>
            <a:r>
              <a:rPr lang="en-US" sz="2000" dirty="0">
                <a:latin typeface="Consolas" panose="020B0609020204030204" pitchFamily="49" charset="0"/>
              </a:rPr>
              <a:t>];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Mixed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latin typeface="Consolas" panose="020B0609020204030204" pitchFamily="49" charset="0"/>
              </a:rPr>
              <a:t>mixed_array</a:t>
            </a:r>
            <a:r>
              <a:rPr lang="en-US" sz="2000" dirty="0" smtClean="0">
                <a:latin typeface="Consolas" panose="020B0609020204030204" pitchFamily="49" charset="0"/>
              </a:rPr>
              <a:t>[N</a:t>
            </a:r>
            <a:r>
              <a:rPr lang="en-US" sz="2000" dirty="0">
                <a:latin typeface="Consolas" panose="020B0609020204030204" pitchFamily="49" charset="0"/>
              </a:rPr>
              <a:t>];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23899" y="1267630"/>
            <a:ext cx="105021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Bef>
                <a:spcPts val="12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Extract fields that are accessed more often (warm) into a separate object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6186716" y="1956986"/>
            <a:ext cx="5543661" cy="1945141"/>
            <a:chOff x="6186716" y="1956986"/>
            <a:chExt cx="5543661" cy="1945141"/>
          </a:xfrm>
        </p:grpSpPr>
        <p:sp>
          <p:nvSpPr>
            <p:cNvPr id="15" name="Rectangle 14"/>
            <p:cNvSpPr/>
            <p:nvPr/>
          </p:nvSpPr>
          <p:spPr>
            <a:xfrm>
              <a:off x="6186716" y="1963135"/>
              <a:ext cx="3643084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err="1">
                  <a:solidFill>
                    <a:schemeClr val="accent5">
                      <a:lumMod val="50000"/>
                    </a:schemeClr>
                  </a:solidFill>
                  <a:latin typeface="Consolas" panose="020B0609020204030204" pitchFamily="49" charset="0"/>
                </a:rPr>
                <a:t>struct</a:t>
              </a:r>
              <a:r>
                <a:rPr lang="en-US" sz="2000" dirty="0" smtClean="0"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</a:rPr>
                <a:t>Warm</a:t>
              </a:r>
              <a:r>
                <a:rPr lang="en-US" sz="2000" dirty="0" smtClean="0">
                  <a:latin typeface="Consolas" panose="020B0609020204030204" pitchFamily="49" charset="0"/>
                </a:rPr>
                <a:t> {</a:t>
              </a:r>
            </a:p>
            <a:p>
              <a:r>
                <a:rPr lang="en-US" sz="2000" dirty="0" smtClean="0">
                  <a:latin typeface="Consolas" panose="020B0609020204030204" pitchFamily="49" charset="0"/>
                </a:rPr>
                <a:t>    </a:t>
              </a:r>
              <a:r>
                <a:rPr lang="en-US" sz="2000" dirty="0" err="1">
                  <a:solidFill>
                    <a:schemeClr val="accent5">
                      <a:lumMod val="50000"/>
                    </a:schemeClr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warm</a:t>
              </a:r>
              <a:r>
                <a:rPr lang="en-US" sz="2000" dirty="0">
                  <a:latin typeface="Consolas" panose="020B0609020204030204" pitchFamily="49" charset="0"/>
                </a:rPr>
                <a:t>;</a:t>
              </a:r>
            </a:p>
            <a:p>
              <a:r>
                <a:rPr lang="en-US" sz="2000" dirty="0" smtClean="0">
                  <a:latin typeface="Consolas" panose="020B0609020204030204" pitchFamily="49" charset="0"/>
                </a:rPr>
                <a:t>};</a:t>
              </a:r>
            </a:p>
            <a:p>
              <a:endParaRPr lang="en-US" sz="2000" dirty="0">
                <a:latin typeface="Consolas" panose="020B0609020204030204" pitchFamily="49" charset="0"/>
              </a:endParaRPr>
            </a:p>
            <a:p>
              <a:r>
                <a:rPr lang="en-US" sz="2000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</a:rPr>
                <a:t>Warm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 err="1">
                  <a:latin typeface="Consolas" panose="020B0609020204030204" pitchFamily="49" charset="0"/>
                </a:rPr>
                <a:t>warm_array</a:t>
              </a:r>
              <a:r>
                <a:rPr lang="en-US" sz="2000" dirty="0">
                  <a:latin typeface="Consolas" panose="020B0609020204030204" pitchFamily="49" charset="0"/>
                </a:rPr>
                <a:t>[N];</a:t>
              </a:r>
            </a:p>
            <a:p>
              <a:r>
                <a:rPr lang="en-US" sz="2000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</a:rPr>
                <a:t>Cold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 err="1">
                  <a:latin typeface="Consolas" panose="020B0609020204030204" pitchFamily="49" charset="0"/>
                </a:rPr>
                <a:t>cold_array</a:t>
              </a:r>
              <a:r>
                <a:rPr lang="en-US" sz="2000" dirty="0">
                  <a:latin typeface="Consolas" panose="020B0609020204030204" pitchFamily="49" charset="0"/>
                </a:rPr>
                <a:t>[N];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9103291" y="1956986"/>
              <a:ext cx="262708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err="1">
                  <a:solidFill>
                    <a:schemeClr val="accent5">
                      <a:lumMod val="50000"/>
                    </a:schemeClr>
                  </a:solidFill>
                  <a:latin typeface="Consolas" panose="020B0609020204030204" pitchFamily="49" charset="0"/>
                </a:rPr>
                <a:t>struct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</a:rPr>
                <a:t>Cold</a:t>
              </a:r>
              <a:r>
                <a:rPr lang="en-US" sz="2000" dirty="0">
                  <a:latin typeface="Consolas" panose="020B0609020204030204" pitchFamily="49" charset="0"/>
                </a:rPr>
                <a:t> {</a:t>
              </a:r>
            </a:p>
            <a:p>
              <a:r>
                <a:rPr lang="en-US" sz="2000" dirty="0">
                  <a:latin typeface="Consolas" panose="020B0609020204030204" pitchFamily="49" charset="0"/>
                </a:rPr>
                <a:t>    </a:t>
              </a:r>
              <a:r>
                <a:rPr lang="en-US" sz="2000" dirty="0" err="1">
                  <a:solidFill>
                    <a:schemeClr val="accent5">
                      <a:lumMod val="50000"/>
                    </a:schemeClr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2000" dirty="0"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cold</a:t>
              </a:r>
              <a:r>
                <a:rPr lang="en-US" sz="2000" dirty="0">
                  <a:latin typeface="Consolas" panose="020B0609020204030204" pitchFamily="49" charset="0"/>
                </a:rPr>
                <a:t>[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15</a:t>
              </a:r>
              <a:r>
                <a:rPr lang="en-US" sz="2000" dirty="0">
                  <a:latin typeface="Consolas" panose="020B0609020204030204" pitchFamily="49" charset="0"/>
                </a:rPr>
                <a:t>];</a:t>
              </a:r>
            </a:p>
            <a:p>
              <a:r>
                <a:rPr lang="en-US" sz="2000" dirty="0">
                  <a:latin typeface="Consolas" panose="020B0609020204030204" pitchFamily="49" charset="0"/>
                </a:rPr>
                <a:t>};</a:t>
              </a:r>
            </a:p>
          </p:txBody>
        </p:sp>
      </p:grpSp>
      <p:sp>
        <p:nvSpPr>
          <p:cNvPr id="22" name="Right Arrow 21"/>
          <p:cNvSpPr/>
          <p:nvPr/>
        </p:nvSpPr>
        <p:spPr>
          <a:xfrm>
            <a:off x="5139630" y="2662082"/>
            <a:ext cx="609600" cy="510580"/>
          </a:xfrm>
          <a:prstGeom prst="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052092" y="4474767"/>
            <a:ext cx="118872" cy="307975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169176" y="4474767"/>
            <a:ext cx="1711728" cy="307975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2878324" y="4474767"/>
            <a:ext cx="118872" cy="307975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995408" y="4474767"/>
            <a:ext cx="1711728" cy="307975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707124" y="4475378"/>
            <a:ext cx="118872" cy="307975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824208" y="4475378"/>
            <a:ext cx="1711728" cy="307975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4943068" y="4247755"/>
            <a:ext cx="1612325" cy="130104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7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TextBox 134"/>
          <p:cNvSpPr txBox="1"/>
          <p:nvPr/>
        </p:nvSpPr>
        <p:spPr>
          <a:xfrm>
            <a:off x="2412133" y="4952019"/>
            <a:ext cx="171713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6% efficiency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7667922" y="4952019"/>
            <a:ext cx="201208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100% efficiency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832676" y="5487289"/>
            <a:ext cx="105021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Bef>
                <a:spcPts val="12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Decrease occupied cache space and memory bandwidth by </a:t>
            </a:r>
            <a:r>
              <a:rPr lang="en-US" sz="2400" b="1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16x times</a:t>
            </a:r>
            <a:r>
              <a:rPr lang="en-US" sz="2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</a:t>
            </a:r>
            <a:endParaRPr lang="en-US" sz="2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42" name="Group 141"/>
          <p:cNvGrpSpPr/>
          <p:nvPr/>
        </p:nvGrpSpPr>
        <p:grpSpPr>
          <a:xfrm>
            <a:off x="6238672" y="4093159"/>
            <a:ext cx="5575516" cy="689583"/>
            <a:chOff x="965370" y="4093160"/>
            <a:chExt cx="5575516" cy="689583"/>
          </a:xfrm>
        </p:grpSpPr>
        <p:sp>
          <p:nvSpPr>
            <p:cNvPr id="143" name="Rectangle 142"/>
            <p:cNvSpPr/>
            <p:nvPr/>
          </p:nvSpPr>
          <p:spPr>
            <a:xfrm>
              <a:off x="10544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28832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4712086" y="4474768"/>
              <a:ext cx="1828800" cy="30797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965370" y="4105436"/>
              <a:ext cx="31771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0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2804062" y="4093160"/>
              <a:ext cx="450765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64</a:t>
              </a:r>
            </a:p>
          </p:txBody>
        </p:sp>
        <p:cxnSp>
          <p:nvCxnSpPr>
            <p:cNvPr id="148" name="Straight Connector 147"/>
            <p:cNvCxnSpPr/>
            <p:nvPr/>
          </p:nvCxnSpPr>
          <p:spPr>
            <a:xfrm>
              <a:off x="1054473" y="4384279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2883086" y="4373592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4711886" y="4373592"/>
              <a:ext cx="0" cy="90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/>
            <p:cNvSpPr txBox="1"/>
            <p:nvPr/>
          </p:nvSpPr>
          <p:spPr>
            <a:xfrm>
              <a:off x="4712086" y="4105436"/>
              <a:ext cx="58381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128</a:t>
              </a: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6326277" y="4476356"/>
            <a:ext cx="5510198" cy="307975"/>
            <a:chOff x="6314372" y="4476356"/>
            <a:chExt cx="5510198" cy="307975"/>
          </a:xfrm>
        </p:grpSpPr>
        <p:grpSp>
          <p:nvGrpSpPr>
            <p:cNvPr id="117" name="Group 116"/>
            <p:cNvGrpSpPr/>
            <p:nvPr/>
          </p:nvGrpSpPr>
          <p:grpSpPr>
            <a:xfrm>
              <a:off x="9984277" y="4476356"/>
              <a:ext cx="1840293" cy="307975"/>
              <a:chOff x="6232626" y="5315598"/>
              <a:chExt cx="1840293" cy="307975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623262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634021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644780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655539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666298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22"/>
              <p:cNvSpPr/>
              <p:nvPr/>
            </p:nvSpPr>
            <p:spPr>
              <a:xfrm>
                <a:off x="677057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6878160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6985749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7093338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720092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730851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741610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752369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763128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773887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784646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795404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6314372" y="4476356"/>
              <a:ext cx="1840293" cy="307975"/>
              <a:chOff x="6232626" y="5315598"/>
              <a:chExt cx="1840293" cy="307975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623262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634021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644780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55539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66298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677057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6878160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6985749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7093338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720092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730851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741610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752369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763128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773887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784646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795404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9" name="Group 98"/>
            <p:cNvGrpSpPr/>
            <p:nvPr/>
          </p:nvGrpSpPr>
          <p:grpSpPr>
            <a:xfrm>
              <a:off x="8140290" y="4476356"/>
              <a:ext cx="1840293" cy="307975"/>
              <a:chOff x="6232626" y="5315598"/>
              <a:chExt cx="1840293" cy="307975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623262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634021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44780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655539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666298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677057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6878160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6985749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7093338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720092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7308516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7416105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7523694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7631283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7738872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7846461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7954047" y="5315598"/>
                <a:ext cx="118872" cy="307975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4" name="Rectangle 93"/>
          <p:cNvSpPr/>
          <p:nvPr/>
        </p:nvSpPr>
        <p:spPr>
          <a:xfrm>
            <a:off x="10224868" y="4247755"/>
            <a:ext cx="1773484" cy="130104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7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5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6" presetClass="emph" presetSubtype="0" repeatCount="2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 tmFilter="0, 0; .2, .5; .8, .5; 1, 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250" autoRev="1" fill="hold"/>
                                        <p:tgtEl>
                                          <p:spTgt spid="1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2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 tmFilter="0, 0; .2, .5; .8, .5; 1, 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250" autoRev="1" fill="hold"/>
                                        <p:tgtEl>
                                          <p:spTgt spid="1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2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135" grpId="0"/>
      <p:bldP spid="135" grpId="2"/>
      <p:bldP spid="136" grpId="0"/>
      <p:bldP spid="136" grpId="1"/>
      <p:bldP spid="13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Tip: Dense Data Packing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221489"/>
            <a:ext cx="10515600" cy="828782"/>
          </a:xfrm>
        </p:spPr>
        <p:txBody>
          <a:bodyPr>
            <a:noAutofit/>
          </a:bodyPr>
          <a:lstStyle/>
          <a:p>
            <a:pPr lvl="0">
              <a:spcBef>
                <a:spcPts val="1200"/>
              </a:spcBef>
            </a:pPr>
            <a:r>
              <a:rPr lang="en-US" sz="2400" dirty="0">
                <a:solidFill>
                  <a:prstClr val="black"/>
                </a:solidFill>
              </a:rPr>
              <a:t>By default, C++ has </a:t>
            </a:r>
            <a:r>
              <a:rPr lang="en-US" sz="2400" dirty="0" smtClean="0">
                <a:solidFill>
                  <a:prstClr val="black"/>
                </a:solidFill>
              </a:rPr>
              <a:t>sparse </a:t>
            </a:r>
            <a:r>
              <a:rPr lang="en-US" sz="2400" dirty="0">
                <a:solidFill>
                  <a:prstClr val="black"/>
                </a:solidFill>
              </a:rPr>
              <a:t>data </a:t>
            </a:r>
            <a:r>
              <a:rPr lang="en-US" sz="2400" dirty="0" smtClean="0">
                <a:solidFill>
                  <a:prstClr val="black"/>
                </a:solidFill>
              </a:rPr>
              <a:t>packing</a:t>
            </a:r>
          </a:p>
          <a:p>
            <a:pPr lvl="1">
              <a:spcBef>
                <a:spcPts val="1200"/>
              </a:spcBef>
            </a:pPr>
            <a:r>
              <a:rPr lang="en-US" sz="2000" dirty="0" smtClean="0">
                <a:solidFill>
                  <a:prstClr val="black"/>
                </a:solidFill>
              </a:rPr>
              <a:t>Each field is aligned by its size (to prevent line splits)</a:t>
            </a:r>
            <a:endParaRPr lang="en-US" sz="2000" dirty="0">
              <a:solidFill>
                <a:prstClr val="black"/>
              </a:solidFill>
            </a:endParaRPr>
          </a:p>
          <a:p>
            <a:pPr lvl="0">
              <a:spcBef>
                <a:spcPts val="1200"/>
              </a:spcBef>
            </a:pPr>
            <a:endParaRPr lang="en-US" sz="2400" dirty="0">
              <a:solidFill>
                <a:prstClr val="black"/>
              </a:solidFill>
            </a:endParaRPr>
          </a:p>
          <a:p>
            <a:endParaRPr lang="en-US" sz="24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62053" y="2224423"/>
            <a:ext cx="245246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Sparse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double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9" name="Rectangle 8"/>
          <p:cNvSpPr/>
          <p:nvPr/>
        </p:nvSpPr>
        <p:spPr>
          <a:xfrm>
            <a:off x="2615117" y="2532199"/>
            <a:ext cx="99880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 smtClean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// 1B</a:t>
            </a:r>
            <a:endParaRPr lang="en-US" sz="2000" i="1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000" i="1" dirty="0" smtClean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// 4B</a:t>
            </a:r>
            <a:endParaRPr lang="en-US" sz="2000" i="1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000" i="1" dirty="0" smtClean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// 1B</a:t>
            </a:r>
            <a:endParaRPr lang="en-US" sz="2000" i="1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000" i="1" dirty="0" smtClean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// 8B</a:t>
            </a:r>
            <a:endParaRPr lang="en-US" sz="2000" i="1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62053" y="4762192"/>
            <a:ext cx="2582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Sparse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) ==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25575" y="4700637"/>
            <a:ext cx="33855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053" y="2224423"/>
            <a:ext cx="3538024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_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Sparse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r>
              <a:rPr lang="en-US" sz="2000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uint8_t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padding0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</a:rPr>
              <a:t>];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r>
              <a:rPr lang="en-US" sz="2000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uint8_t </a:t>
            </a:r>
            <a:r>
              <a:rPr lang="en-U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padding0</a:t>
            </a:r>
            <a:r>
              <a:rPr lang="en-US" sz="2000" dirty="0" smtClean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7</a:t>
            </a:r>
            <a:r>
              <a:rPr lang="en-US" sz="2000" dirty="0" smtClean="0">
                <a:latin typeface="Consolas" panose="020B0609020204030204" pitchFamily="49" charset="0"/>
              </a:rPr>
              <a:t>];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double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85519"/>
              </p:ext>
            </p:extLst>
          </p:nvPr>
        </p:nvGraphicFramePr>
        <p:xfrm>
          <a:off x="432618" y="5345849"/>
          <a:ext cx="405160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</a:tblGrid>
              <a:tr h="37084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56" name="Group 55"/>
          <p:cNvGrpSpPr/>
          <p:nvPr/>
        </p:nvGrpSpPr>
        <p:grpSpPr>
          <a:xfrm>
            <a:off x="282565" y="5345849"/>
            <a:ext cx="466794" cy="806021"/>
            <a:chOff x="282565" y="5345849"/>
            <a:chExt cx="466794" cy="806021"/>
          </a:xfrm>
        </p:grpSpPr>
        <p:sp>
          <p:nvSpPr>
            <p:cNvPr id="16" name="Rectangle 15"/>
            <p:cNvSpPr/>
            <p:nvPr/>
          </p:nvSpPr>
          <p:spPr>
            <a:xfrm>
              <a:off x="432618" y="5345849"/>
              <a:ext cx="166688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82565" y="5751760"/>
              <a:ext cx="466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b0</a:t>
              </a:r>
              <a:endParaRPr lang="en-US" sz="2000" dirty="0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1103178" y="5345849"/>
            <a:ext cx="679610" cy="806021"/>
            <a:chOff x="1103178" y="5345849"/>
            <a:chExt cx="679610" cy="806021"/>
          </a:xfrm>
        </p:grpSpPr>
        <p:sp>
          <p:nvSpPr>
            <p:cNvPr id="18" name="Rectangle 17"/>
            <p:cNvSpPr/>
            <p:nvPr/>
          </p:nvSpPr>
          <p:spPr>
            <a:xfrm>
              <a:off x="1103178" y="5345849"/>
              <a:ext cx="679610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280118" y="5751760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i</a:t>
              </a:r>
              <a:endParaRPr lang="en-US" sz="2000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633284" y="5345849"/>
            <a:ext cx="466794" cy="806021"/>
            <a:chOff x="1633284" y="5345849"/>
            <a:chExt cx="466794" cy="806021"/>
          </a:xfrm>
        </p:grpSpPr>
        <p:sp>
          <p:nvSpPr>
            <p:cNvPr id="21" name="Rectangle 20"/>
            <p:cNvSpPr/>
            <p:nvPr/>
          </p:nvSpPr>
          <p:spPr>
            <a:xfrm>
              <a:off x="1783337" y="5345849"/>
              <a:ext cx="166688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633284" y="5751760"/>
              <a:ext cx="466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b1</a:t>
              </a:r>
              <a:endParaRPr lang="en-US" sz="20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121214" y="5345849"/>
            <a:ext cx="1363011" cy="806021"/>
            <a:chOff x="3121214" y="5345849"/>
            <a:chExt cx="1363011" cy="806021"/>
          </a:xfrm>
        </p:grpSpPr>
        <p:sp>
          <p:nvSpPr>
            <p:cNvPr id="23" name="Rectangle 22"/>
            <p:cNvSpPr/>
            <p:nvPr/>
          </p:nvSpPr>
          <p:spPr>
            <a:xfrm>
              <a:off x="3121214" y="5345849"/>
              <a:ext cx="1363011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627976" y="5751760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d</a:t>
              </a:r>
              <a:endParaRPr lang="en-US" sz="20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956819" y="4095519"/>
            <a:ext cx="1721223" cy="1210235"/>
            <a:chOff x="6837068" y="4895943"/>
            <a:chExt cx="1721223" cy="1210235"/>
          </a:xfrm>
        </p:grpSpPr>
        <p:sp>
          <p:nvSpPr>
            <p:cNvPr id="26" name="Rectangle 25"/>
            <p:cNvSpPr/>
            <p:nvPr/>
          </p:nvSpPr>
          <p:spPr>
            <a:xfrm>
              <a:off x="6837068" y="4895943"/>
              <a:ext cx="1721223" cy="1210235"/>
            </a:xfrm>
            <a:prstGeom prst="rect">
              <a:avLst/>
            </a:prstGeom>
            <a:solidFill>
              <a:schemeClr val="bg1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tx1"/>
                </a:solidFill>
              </a:endParaRPr>
            </a:p>
          </p:txBody>
        </p:sp>
        <p:pic>
          <p:nvPicPr>
            <p:cNvPr id="27" name="Picture 2" descr="http://bumper-stickers.ru/27586-thickbox_default/mem-dzheki-chan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45" b="15322"/>
            <a:stretch/>
          </p:blipFill>
          <p:spPr bwMode="auto">
            <a:xfrm flipH="1">
              <a:off x="6883372" y="4895943"/>
              <a:ext cx="1628616" cy="11698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8" name="Rectangle 27"/>
          <p:cNvSpPr/>
          <p:nvPr/>
        </p:nvSpPr>
        <p:spPr>
          <a:xfrm>
            <a:off x="3956819" y="4095519"/>
            <a:ext cx="1721223" cy="11698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8967788" y="1610771"/>
            <a:ext cx="2857505" cy="286232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pack(push)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Dense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double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pack(pop)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967788" y="4762192"/>
            <a:ext cx="2582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sizeof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Dense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==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172232" y="2205373"/>
            <a:ext cx="3037952" cy="193899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LessSparse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{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r>
              <a:rPr lang="en-US" sz="2000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bool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  <a:endParaRPr lang="en-US" sz="2000" dirty="0" smtClean="0"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double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047884" y="4762192"/>
            <a:ext cx="31623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sizeof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LessS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parse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) ==</a:t>
            </a:r>
          </a:p>
        </p:txBody>
      </p: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242869"/>
              </p:ext>
            </p:extLst>
          </p:nvPr>
        </p:nvGraphicFramePr>
        <p:xfrm>
          <a:off x="5285717" y="5335208"/>
          <a:ext cx="2701072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</a:tblGrid>
              <a:tr h="37084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61" name="Group 60"/>
          <p:cNvGrpSpPr/>
          <p:nvPr/>
        </p:nvGrpSpPr>
        <p:grpSpPr>
          <a:xfrm>
            <a:off x="5026980" y="5335208"/>
            <a:ext cx="466794" cy="806021"/>
            <a:chOff x="5026980" y="5335208"/>
            <a:chExt cx="466794" cy="806021"/>
          </a:xfrm>
        </p:grpSpPr>
        <p:sp>
          <p:nvSpPr>
            <p:cNvPr id="36" name="Rectangle 35"/>
            <p:cNvSpPr/>
            <p:nvPr/>
          </p:nvSpPr>
          <p:spPr>
            <a:xfrm>
              <a:off x="5285717" y="5335208"/>
              <a:ext cx="166688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026980" y="5741119"/>
              <a:ext cx="466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b0</a:t>
              </a:r>
              <a:endParaRPr lang="en-US" sz="20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611984" y="5335208"/>
            <a:ext cx="679610" cy="806021"/>
            <a:chOff x="5611984" y="5335208"/>
            <a:chExt cx="679610" cy="806021"/>
          </a:xfrm>
        </p:grpSpPr>
        <p:sp>
          <p:nvSpPr>
            <p:cNvPr id="38" name="Rectangle 37"/>
            <p:cNvSpPr/>
            <p:nvPr/>
          </p:nvSpPr>
          <p:spPr>
            <a:xfrm>
              <a:off x="5611984" y="5335208"/>
              <a:ext cx="679610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779398" y="5741119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i</a:t>
              </a:r>
              <a:endParaRPr lang="en-US" sz="20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346701" y="5335208"/>
            <a:ext cx="466794" cy="806021"/>
            <a:chOff x="5346701" y="5335208"/>
            <a:chExt cx="466794" cy="806021"/>
          </a:xfrm>
        </p:grpSpPr>
        <p:sp>
          <p:nvSpPr>
            <p:cNvPr id="40" name="Rectangle 39"/>
            <p:cNvSpPr/>
            <p:nvPr/>
          </p:nvSpPr>
          <p:spPr>
            <a:xfrm>
              <a:off x="5444088" y="5335208"/>
              <a:ext cx="166688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5346701" y="5741119"/>
              <a:ext cx="466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b1</a:t>
              </a:r>
              <a:endParaRPr lang="en-US" sz="2000" dirty="0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6636436" y="5335208"/>
            <a:ext cx="1363011" cy="806021"/>
            <a:chOff x="6636436" y="5335208"/>
            <a:chExt cx="1363011" cy="806021"/>
          </a:xfrm>
        </p:grpSpPr>
        <p:sp>
          <p:nvSpPr>
            <p:cNvPr id="42" name="Rectangle 41"/>
            <p:cNvSpPr/>
            <p:nvPr/>
          </p:nvSpPr>
          <p:spPr>
            <a:xfrm>
              <a:off x="6636436" y="5335208"/>
              <a:ext cx="1363011" cy="3708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7145825" y="5741119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d</a:t>
              </a:r>
              <a:endParaRPr lang="en-US" sz="2000" dirty="0"/>
            </a:p>
          </p:txBody>
        </p:sp>
      </p:grpSp>
      <p:graphicFrame>
        <p:nvGraphicFramePr>
          <p:cNvPr id="4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5320498"/>
              </p:ext>
            </p:extLst>
          </p:nvPr>
        </p:nvGraphicFramePr>
        <p:xfrm>
          <a:off x="9029584" y="5335208"/>
          <a:ext cx="2363438" cy="37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  <a:gridCol w="168817"/>
              </a:tblGrid>
              <a:tr h="37084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5" name="Rectangle 44"/>
          <p:cNvSpPr/>
          <p:nvPr/>
        </p:nvSpPr>
        <p:spPr>
          <a:xfrm>
            <a:off x="9029584" y="5335208"/>
            <a:ext cx="166688" cy="37084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8902657" y="5741119"/>
            <a:ext cx="4667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b0</a:t>
            </a:r>
            <a:endParaRPr lang="en-US" sz="2000" dirty="0"/>
          </a:p>
        </p:txBody>
      </p:sp>
      <p:sp>
        <p:nvSpPr>
          <p:cNvPr id="47" name="Rectangle 46"/>
          <p:cNvSpPr/>
          <p:nvPr/>
        </p:nvSpPr>
        <p:spPr>
          <a:xfrm>
            <a:off x="9196272" y="5335208"/>
            <a:ext cx="679610" cy="37084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9398596" y="5741119"/>
            <a:ext cx="3257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i</a:t>
            </a:r>
            <a:endParaRPr lang="en-US" sz="2000" dirty="0"/>
          </a:p>
        </p:txBody>
      </p:sp>
      <p:sp>
        <p:nvSpPr>
          <p:cNvPr id="49" name="Rectangle 48"/>
          <p:cNvSpPr/>
          <p:nvPr/>
        </p:nvSpPr>
        <p:spPr>
          <a:xfrm>
            <a:off x="9872268" y="5333898"/>
            <a:ext cx="166688" cy="37084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9765029" y="5741119"/>
            <a:ext cx="4667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b1</a:t>
            </a:r>
            <a:endParaRPr lang="en-US" sz="2000" dirty="0"/>
          </a:p>
        </p:txBody>
      </p:sp>
      <p:sp>
        <p:nvSpPr>
          <p:cNvPr id="51" name="Rectangle 50"/>
          <p:cNvSpPr/>
          <p:nvPr/>
        </p:nvSpPr>
        <p:spPr>
          <a:xfrm>
            <a:off x="10037060" y="5335208"/>
            <a:ext cx="1363011" cy="370840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10608642" y="5741119"/>
            <a:ext cx="3257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d</a:t>
            </a:r>
            <a:endParaRPr lang="en-US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8051658" y="4700637"/>
            <a:ext cx="53732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16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287966" y="4700637"/>
            <a:ext cx="53732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14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3135807" y="4700637"/>
            <a:ext cx="53732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24</a:t>
            </a:r>
          </a:p>
        </p:txBody>
      </p:sp>
      <p:sp>
        <p:nvSpPr>
          <p:cNvPr id="60" name="Rectangle 59"/>
          <p:cNvSpPr/>
          <p:nvPr/>
        </p:nvSpPr>
        <p:spPr>
          <a:xfrm>
            <a:off x="282565" y="2050271"/>
            <a:ext cx="4452782" cy="420007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4831746" y="1979021"/>
            <a:ext cx="3884919" cy="420007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9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 animBg="1"/>
      <p:bldP spid="28" grpId="0" animBg="1"/>
      <p:bldP spid="28" grpId="1" animBg="1"/>
      <p:bldP spid="31" grpId="0" animBg="1"/>
      <p:bldP spid="32" grpId="0"/>
      <p:bldP spid="33" grpId="0" animBg="1"/>
      <p:bldP spid="34" grpId="0"/>
      <p:bldP spid="45" grpId="0" animBg="1"/>
      <p:bldP spid="46" grpId="0"/>
      <p:bldP spid="47" grpId="0" animBg="1"/>
      <p:bldP spid="48" grpId="0"/>
      <p:bldP spid="49" grpId="0" animBg="1"/>
      <p:bldP spid="50" grpId="0"/>
      <p:bldP spid="51" grpId="0" animBg="1"/>
      <p:bldP spid="52" grpId="0"/>
      <p:bldP spid="53" grpId="0"/>
      <p:bldP spid="54" grpId="0"/>
      <p:bldP spid="55" grpId="0" animBg="1"/>
      <p:bldP spid="60" grpId="0" animBg="1"/>
      <p:bldP spid="6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itfall: Split Atomic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45427"/>
            <a:ext cx="10515600" cy="52709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Dense packing can be dangerous. E.g., lead to split line atomics.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017434" y="1714931"/>
            <a:ext cx="5026856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pack(push)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>
                <a:latin typeface="Consolas" panose="020B0609020204030204" pitchFamily="49" charset="0"/>
              </a:rPr>
              <a:t>pack(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alignas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64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SplitAtomic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latin typeface="Consolas" panose="020B0609020204030204" pitchFamily="49" charset="0"/>
              </a:rPr>
              <a:t>{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uint8_t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padding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63</a:t>
            </a:r>
            <a:r>
              <a:rPr lang="en-US" sz="2000" dirty="0">
                <a:latin typeface="Consolas" panose="020B0609020204030204" pitchFamily="49" charset="0"/>
              </a:rPr>
              <a:t>];</a:t>
            </a: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   atomic</a:t>
            </a:r>
            <a:r>
              <a:rPr lang="en-US" sz="2000" dirty="0" smtClean="0">
                <a:latin typeface="Consolas" panose="020B0609020204030204" pitchFamily="49" charset="0"/>
              </a:rPr>
              <a:t>&lt;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uint64_t</a:t>
            </a:r>
            <a:r>
              <a:rPr lang="en-US" sz="2000" dirty="0">
                <a:latin typeface="Consolas" panose="020B0609020204030204" pitchFamily="49" charset="0"/>
              </a:rPr>
              <a:t>&gt;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#pragma </a:t>
            </a:r>
            <a:r>
              <a:rPr lang="en-US" sz="2000" dirty="0" smtClean="0">
                <a:latin typeface="Consolas" panose="020B0609020204030204" pitchFamily="49" charset="0"/>
              </a:rPr>
              <a:t>pack(pop)</a:t>
            </a:r>
            <a:endParaRPr lang="en-US" sz="2000" dirty="0">
              <a:latin typeface="Consolas" panose="020B0609020204030204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327052" y="2357555"/>
            <a:ext cx="370918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dirty="0" err="1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struct</a:t>
            </a:r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alignas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64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  <a:latin typeface="Consolas" panose="020B0609020204030204" pitchFamily="49" charset="0"/>
              </a:rPr>
              <a:t>Atomic</a:t>
            </a:r>
            <a:endParaRPr lang="en-US" sz="2000" dirty="0">
              <a:solidFill>
                <a:srgbClr val="5B9BD5">
                  <a:lumMod val="75000"/>
                </a:srgbClr>
              </a:solidFill>
              <a:latin typeface="Consolas" panose="020B0609020204030204" pitchFamily="49" charset="0"/>
            </a:endParaRPr>
          </a:p>
          <a:p>
            <a:pPr lvl="0"/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{</a:t>
            </a:r>
          </a:p>
          <a:p>
            <a:pPr lvl="0"/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   uint8_t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padding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63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];</a:t>
            </a:r>
          </a:p>
          <a:p>
            <a:pPr lvl="0"/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   atomic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uint64_t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&gt;</a:t>
            </a:r>
            <a:r>
              <a:rPr lang="en-US" sz="2000" dirty="0">
                <a:solidFill>
                  <a:srgbClr val="4472C4">
                    <a:lumMod val="50000"/>
                  </a:srgb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;</a:t>
            </a:r>
          </a:p>
          <a:p>
            <a:pPr lvl="0"/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68827" y="2939689"/>
            <a:ext cx="6543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vs.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5557500"/>
            <a:ext cx="8212505" cy="4247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 split line atomic is 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~300x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slower that an usual </a:t>
            </a: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atomic! 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881444" y="4270630"/>
            <a:ext cx="5734841" cy="1084029"/>
            <a:chOff x="881444" y="4270630"/>
            <a:chExt cx="5734841" cy="1084029"/>
          </a:xfrm>
        </p:grpSpPr>
        <p:grpSp>
          <p:nvGrpSpPr>
            <p:cNvPr id="24" name="Group 23"/>
            <p:cNvGrpSpPr/>
            <p:nvPr/>
          </p:nvGrpSpPr>
          <p:grpSpPr>
            <a:xfrm>
              <a:off x="881444" y="4270630"/>
              <a:ext cx="5575516" cy="689583"/>
              <a:chOff x="965370" y="4093160"/>
              <a:chExt cx="5575516" cy="689583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10544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28832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47120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965370" y="4105436"/>
                <a:ext cx="317716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0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2804062" y="4093160"/>
                <a:ext cx="450765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64</a:t>
                </a:r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1054473" y="4384279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28830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47118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/>
              <p:cNvSpPr txBox="1"/>
              <p:nvPr/>
            </p:nvSpPr>
            <p:spPr>
              <a:xfrm>
                <a:off x="4712086" y="4105436"/>
                <a:ext cx="583814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128</a:t>
                </a:r>
              </a:p>
            </p:txBody>
          </p:sp>
        </p:grpSp>
        <p:sp>
          <p:nvSpPr>
            <p:cNvPr id="35" name="Rectangle 34"/>
            <p:cNvSpPr/>
            <p:nvPr/>
          </p:nvSpPr>
          <p:spPr>
            <a:xfrm>
              <a:off x="972141" y="4652236"/>
              <a:ext cx="1711728" cy="307975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794397" y="4652238"/>
              <a:ext cx="349053" cy="307974"/>
            </a:xfrm>
            <a:prstGeom prst="rect">
              <a:avLst/>
            </a:prstGeom>
            <a:solidFill>
              <a:schemeClr val="accent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003960" y="4433835"/>
              <a:ext cx="1612325" cy="673644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37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214603" y="4954549"/>
              <a:ext cx="1172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padding</a:t>
              </a:r>
              <a:endParaRPr lang="en-US" dirty="0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808540" y="4941554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a</a:t>
              </a:r>
              <a:endParaRPr lang="en-US" dirty="0"/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9222115" y="5171262"/>
            <a:ext cx="23727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atomic is in two lines</a:t>
            </a:r>
          </a:p>
        </p:txBody>
      </p:sp>
      <p:grpSp>
        <p:nvGrpSpPr>
          <p:cNvPr id="71" name="Group 70"/>
          <p:cNvGrpSpPr/>
          <p:nvPr/>
        </p:nvGrpSpPr>
        <p:grpSpPr>
          <a:xfrm>
            <a:off x="6572451" y="4290199"/>
            <a:ext cx="5619549" cy="1088390"/>
            <a:chOff x="6572451" y="4290199"/>
            <a:chExt cx="5619549" cy="1088390"/>
          </a:xfrm>
        </p:grpSpPr>
        <p:grpSp>
          <p:nvGrpSpPr>
            <p:cNvPr id="41" name="Group 40"/>
            <p:cNvGrpSpPr/>
            <p:nvPr/>
          </p:nvGrpSpPr>
          <p:grpSpPr>
            <a:xfrm>
              <a:off x="6572451" y="4290199"/>
              <a:ext cx="5575516" cy="689583"/>
              <a:chOff x="965370" y="4093160"/>
              <a:chExt cx="5575516" cy="689583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0544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28832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7120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965370" y="4105436"/>
                <a:ext cx="317716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0</a:t>
                </a: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2804062" y="4093160"/>
                <a:ext cx="450765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64</a:t>
                </a:r>
              </a:p>
            </p:txBody>
          </p:sp>
          <p:cxnSp>
            <p:nvCxnSpPr>
              <p:cNvPr id="47" name="Straight Connector 46"/>
              <p:cNvCxnSpPr/>
              <p:nvPr/>
            </p:nvCxnSpPr>
            <p:spPr>
              <a:xfrm>
                <a:off x="1054473" y="4384279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28830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47118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/>
              <p:cNvSpPr txBox="1"/>
              <p:nvPr/>
            </p:nvSpPr>
            <p:spPr>
              <a:xfrm>
                <a:off x="4712086" y="4105436"/>
                <a:ext cx="583814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128</a:t>
                </a:r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6663148" y="4671805"/>
              <a:ext cx="1711728" cy="307975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8369914" y="4671806"/>
              <a:ext cx="349053" cy="307974"/>
            </a:xfrm>
            <a:prstGeom prst="rect">
              <a:avLst/>
            </a:prstGeom>
            <a:solidFill>
              <a:schemeClr val="accent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0579675" y="4372281"/>
              <a:ext cx="1612325" cy="673644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37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/>
            <p:cNvCxnSpPr/>
            <p:nvPr/>
          </p:nvCxnSpPr>
          <p:spPr>
            <a:xfrm>
              <a:off x="8490167" y="4676727"/>
              <a:ext cx="0" cy="301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6960893" y="4978479"/>
              <a:ext cx="1172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padding</a:t>
              </a:r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8360626" y="4978479"/>
              <a:ext cx="32573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</a:rPr>
                <a:t>a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>
            <a:stCxn id="65" idx="1"/>
            <a:endCxn id="64" idx="3"/>
          </p:cNvCxnSpPr>
          <p:nvPr/>
        </p:nvCxnSpPr>
        <p:spPr>
          <a:xfrm flipH="1" flipV="1">
            <a:off x="8686356" y="5178534"/>
            <a:ext cx="535759" cy="17739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1805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10" grpId="0"/>
      <p:bldP spid="13" grpId="0"/>
      <p:bldP spid="14" grpId="0"/>
      <p:bldP spid="6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Pitfall: False Line Sharing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640" y="1914357"/>
            <a:ext cx="6950042" cy="4224894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5299750" y="1914357"/>
            <a:ext cx="6685932" cy="3704483"/>
            <a:chOff x="5013434" y="1600333"/>
            <a:chExt cx="6685932" cy="3704483"/>
          </a:xfrm>
        </p:grpSpPr>
        <p:grpSp>
          <p:nvGrpSpPr>
            <p:cNvPr id="9" name="Group 8"/>
            <p:cNvGrpSpPr/>
            <p:nvPr/>
          </p:nvGrpSpPr>
          <p:grpSpPr>
            <a:xfrm>
              <a:off x="5013434" y="3988159"/>
              <a:ext cx="5156930" cy="1316657"/>
              <a:chOff x="3234945" y="3102609"/>
              <a:chExt cx="4251962" cy="1072133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3234945" y="3102609"/>
                <a:ext cx="4251962" cy="102429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6" name="TextBox 15"/>
              <p:cNvSpPr txBox="1"/>
              <p:nvPr/>
            </p:nvSpPr>
            <p:spPr>
              <a:xfrm>
                <a:off x="4439241" y="3798815"/>
                <a:ext cx="2060792" cy="375927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Shared L3 Cache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5013434" y="1600333"/>
              <a:ext cx="1293853" cy="2376909"/>
              <a:chOff x="3234945" y="1158240"/>
              <a:chExt cx="1066800" cy="193548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3234945" y="1158240"/>
                <a:ext cx="1066800" cy="1935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3435390" y="1276965"/>
                <a:ext cx="683582" cy="375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Core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6298046" y="1600333"/>
              <a:ext cx="1293853" cy="2376909"/>
              <a:chOff x="4294126" y="1158240"/>
              <a:chExt cx="1066800" cy="1935480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4294126" y="1158240"/>
                <a:ext cx="1066800" cy="1935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484186" y="1276965"/>
                <a:ext cx="683582" cy="375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Core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7591899" y="1600333"/>
              <a:ext cx="1293853" cy="2376909"/>
              <a:chOff x="5360926" y="1158240"/>
              <a:chExt cx="1066800" cy="1935480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5360926" y="1158240"/>
                <a:ext cx="1066800" cy="1935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5576402" y="1279610"/>
                <a:ext cx="683582" cy="375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Core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8885752" y="1600333"/>
              <a:ext cx="1293853" cy="2376909"/>
              <a:chOff x="6427726" y="1158240"/>
              <a:chExt cx="1066800" cy="193548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6427726" y="1158240"/>
                <a:ext cx="1066800" cy="193548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6592101" y="1279611"/>
                <a:ext cx="683582" cy="3759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/>
                <a:r>
                  <a:rPr lang="en-US" sz="24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Core</a:t>
                </a:r>
                <a:endParaRPr lang="ru-RU" sz="24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10113546" y="1600333"/>
              <a:ext cx="1585820" cy="3649584"/>
              <a:chOff x="7440060" y="1158240"/>
              <a:chExt cx="1307531" cy="297180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86906" y="1158240"/>
                <a:ext cx="1190976" cy="2971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glow rad="50800">
                  <a:schemeClr val="bg1">
                    <a:alpha val="8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16" name="TextBox 32"/>
              <p:cNvSpPr txBox="1"/>
              <p:nvPr/>
            </p:nvSpPr>
            <p:spPr>
              <a:xfrm>
                <a:off x="7440060" y="1964432"/>
                <a:ext cx="1307531" cy="1328274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20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System Agent</a:t>
                </a:r>
              </a:p>
              <a:p>
                <a:pPr algn="ctr"/>
                <a:r>
                  <a:rPr lang="en-US" sz="20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&amp;</a:t>
                </a:r>
              </a:p>
              <a:p>
                <a:pPr algn="ctr"/>
                <a:r>
                  <a:rPr lang="en-US" sz="2000" dirty="0" smtClean="0">
                    <a:effectLst>
                      <a:glow rad="190500">
                        <a:schemeClr val="bg1">
                          <a:alpha val="74000"/>
                        </a:schemeClr>
                      </a:glow>
                    </a:effectLst>
                    <a:latin typeface="Roboto" panose="02000000000000000000" pitchFamily="2" charset="0"/>
                    <a:ea typeface="Roboto" panose="02000000000000000000" pitchFamily="2" charset="0"/>
                  </a:rPr>
                  <a:t>Memory Controller</a:t>
                </a:r>
                <a:endParaRPr lang="ru-RU" sz="2000" dirty="0"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27" name="fetch response 3"/>
          <p:cNvSpPr/>
          <p:nvPr/>
        </p:nvSpPr>
        <p:spPr>
          <a:xfrm>
            <a:off x="5399648" y="2829213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etch response 3"/>
          <p:cNvSpPr/>
          <p:nvPr/>
        </p:nvSpPr>
        <p:spPr>
          <a:xfrm>
            <a:off x="5419606" y="4441366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6622012" y="2805347"/>
            <a:ext cx="1237035" cy="976425"/>
            <a:chOff x="2294965" y="3065929"/>
            <a:chExt cx="1344706" cy="1061413"/>
          </a:xfrm>
        </p:grpSpPr>
        <p:sp>
          <p:nvSpPr>
            <p:cNvPr id="30" name="Cloud 29"/>
            <p:cNvSpPr/>
            <p:nvPr/>
          </p:nvSpPr>
          <p:spPr>
            <a:xfrm>
              <a:off x="2294965" y="3065929"/>
              <a:ext cx="1344706" cy="1061413"/>
            </a:xfrm>
            <a:prstGeom prst="cloud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86869" y="3245341"/>
              <a:ext cx="1160900" cy="70258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want to write</a:t>
              </a:r>
              <a:endParaRPr lang="en-US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4549" y="2907085"/>
            <a:ext cx="790419" cy="776178"/>
            <a:chOff x="8102607" y="1256790"/>
            <a:chExt cx="790419" cy="776178"/>
          </a:xfrm>
        </p:grpSpPr>
        <p:sp>
          <p:nvSpPr>
            <p:cNvPr id="33" name="Explosion 2 32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102607" y="1449151"/>
              <a:ext cx="752129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snoop</a:t>
              </a:r>
              <a:endParaRPr lang="en-US" sz="1600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920203" y="4298333"/>
            <a:ext cx="790419" cy="776178"/>
            <a:chOff x="8102607" y="1256790"/>
            <a:chExt cx="790419" cy="776178"/>
          </a:xfrm>
        </p:grpSpPr>
        <p:sp>
          <p:nvSpPr>
            <p:cNvPr id="36" name="Explosion 2 35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102607" y="1449151"/>
              <a:ext cx="752129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snoop</a:t>
              </a:r>
              <a:endParaRPr lang="en-US" sz="1600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924186" y="4303862"/>
            <a:ext cx="790419" cy="776178"/>
            <a:chOff x="8102607" y="1256790"/>
            <a:chExt cx="790419" cy="776178"/>
          </a:xfrm>
        </p:grpSpPr>
        <p:sp>
          <p:nvSpPr>
            <p:cNvPr id="39" name="Explosion 2 38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102607" y="1449151"/>
              <a:ext cx="752129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snoop</a:t>
              </a:r>
              <a:endParaRPr lang="en-US" sz="1600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924186" y="4298333"/>
            <a:ext cx="790419" cy="776178"/>
            <a:chOff x="8102607" y="1256790"/>
            <a:chExt cx="790419" cy="776178"/>
          </a:xfrm>
        </p:grpSpPr>
        <p:sp>
          <p:nvSpPr>
            <p:cNvPr id="42" name="Explosion 2 41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102607" y="1449151"/>
              <a:ext cx="752129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snoop</a:t>
              </a:r>
              <a:endParaRPr lang="en-US" sz="1600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44" name="fetch response 3"/>
          <p:cNvSpPr/>
          <p:nvPr/>
        </p:nvSpPr>
        <p:spPr>
          <a:xfrm>
            <a:off x="5419606" y="4454066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473085" y="1278320"/>
            <a:ext cx="11272461" cy="87203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30188" indent="-230188">
              <a:buSzPct val="120000"/>
              <a:buFont typeface="Arial" panose="020B0604020202020204" pitchFamily="34" charset="0"/>
              <a:buChar char="•"/>
            </a:pPr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Do not place independent data written by multiple threads into one line!</a:t>
            </a:r>
          </a:p>
          <a:p>
            <a:pPr marL="800100" lvl="1" indent="-342900">
              <a:spcBef>
                <a:spcPts val="800"/>
              </a:spcBef>
              <a:buSzPct val="120000"/>
              <a:buFont typeface="Roboto" panose="02000000000000000000" pitchFamily="2" charset="0"/>
              <a:buChar char="–"/>
            </a:pP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If data is only read </a:t>
            </a:r>
            <a:r>
              <a:rPr lang="en-US" sz="2000" dirty="0" smtClean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OK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503147" y="2160057"/>
            <a:ext cx="4363818" cy="1342284"/>
            <a:chOff x="574681" y="2638332"/>
            <a:chExt cx="4363818" cy="1342284"/>
          </a:xfrm>
        </p:grpSpPr>
        <p:sp>
          <p:nvSpPr>
            <p:cNvPr id="47" name="Rectangle 46"/>
            <p:cNvSpPr/>
            <p:nvPr/>
          </p:nvSpPr>
          <p:spPr>
            <a:xfrm>
              <a:off x="630907" y="3026509"/>
              <a:ext cx="4307592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i="1" dirty="0" smtClean="0">
                  <a:solidFill>
                    <a:schemeClr val="bg2">
                      <a:lumMod val="75000"/>
                    </a:schemeClr>
                  </a:solidFill>
                  <a:latin typeface="Consolas" panose="020B0609020204030204" pitchFamily="49" charset="0"/>
                </a:rPr>
                <a:t>// each thread repeatedly writes </a:t>
              </a:r>
            </a:p>
            <a:p>
              <a:pPr lvl="0"/>
              <a:r>
                <a:rPr lang="en-US" i="1" dirty="0" smtClean="0">
                  <a:solidFill>
                    <a:schemeClr val="bg2">
                      <a:lumMod val="75000"/>
                    </a:schemeClr>
                  </a:solidFill>
                  <a:latin typeface="Consolas" panose="020B0609020204030204" pitchFamily="49" charset="0"/>
                </a:rPr>
                <a:t>// only its own element</a:t>
              </a:r>
              <a:endParaRPr lang="en-US" i="1" dirty="0" smtClean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endParaRPr>
            </a:p>
            <a:p>
              <a:pPr lvl="0"/>
              <a:r>
                <a:rPr lang="en-US" sz="2000" dirty="0" err="1" smtClean="0">
                  <a:solidFill>
                    <a:srgbClr val="4472C4">
                      <a:lumMod val="50000"/>
                    </a:srgbClr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2000" dirty="0" smtClean="0">
                  <a:solidFill>
                    <a:srgbClr val="4472C4">
                      <a:lumMod val="50000"/>
                    </a:srgbClr>
                  </a:solidFill>
                  <a:latin typeface="Consolas" panose="020B0609020204030204" pitchFamily="49" charset="0"/>
                </a:rPr>
                <a:t> </a:t>
              </a:r>
              <a:r>
                <a:rPr lang="en-US" sz="2000" dirty="0" err="1" smtClean="0">
                  <a:solidFill>
                    <a:srgbClr val="7030A0"/>
                  </a:solidFill>
                  <a:latin typeface="Consolas" panose="020B0609020204030204" pitchFamily="49" charset="0"/>
                </a:rPr>
                <a:t>thread_results</a:t>
              </a:r>
              <a:r>
                <a:rPr lang="en-US" sz="2000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[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4</a:t>
              </a:r>
              <a:r>
                <a:rPr lang="en-US" sz="2000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];</a:t>
              </a:r>
              <a:endParaRPr lang="en-US" sz="2000" dirty="0">
                <a:solidFill>
                  <a:prstClr val="black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74681" y="2638332"/>
              <a:ext cx="404258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30188" indent="-230188">
                <a:buSzPct val="120000"/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Roboto" panose="02000000000000000000" pitchFamily="2" charset="0"/>
                  <a:ea typeface="Roboto" panose="02000000000000000000" pitchFamily="2" charset="0"/>
                </a:rPr>
                <a:t>Example:</a:t>
              </a: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505316" y="4513520"/>
            <a:ext cx="4376744" cy="15491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30188" indent="-230188"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Core must “own” a whole line to be able to write it</a:t>
            </a:r>
          </a:p>
          <a:p>
            <a:pPr marL="800100" lvl="1" indent="-342900">
              <a:spcBef>
                <a:spcPts val="800"/>
              </a:spcBef>
              <a:buSzPct val="120000"/>
              <a:buFont typeface="Roboto" panose="02000000000000000000" pitchFamily="2" charset="0"/>
              <a:buChar char="–"/>
            </a:pP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The copies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in the other Cores are removed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0" name="Rounded Rectangle 69"/>
          <p:cNvSpPr/>
          <p:nvPr/>
        </p:nvSpPr>
        <p:spPr>
          <a:xfrm>
            <a:off x="5556088" y="5114637"/>
            <a:ext cx="6137645" cy="924007"/>
          </a:xfrm>
          <a:prstGeom prst="roundRect">
            <a:avLst>
              <a:gd name="adj" fmla="val 867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Each write miss L1 and L2 caches!</a:t>
            </a:r>
          </a:p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If the data were in different lines, it would be L1 hits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628539" y="3608958"/>
            <a:ext cx="3670300" cy="689583"/>
            <a:chOff x="628539" y="3608958"/>
            <a:chExt cx="3670300" cy="689583"/>
          </a:xfrm>
        </p:grpSpPr>
        <p:grpSp>
          <p:nvGrpSpPr>
            <p:cNvPr id="50" name="Group 49"/>
            <p:cNvGrpSpPr/>
            <p:nvPr/>
          </p:nvGrpSpPr>
          <p:grpSpPr>
            <a:xfrm>
              <a:off x="628539" y="3608958"/>
              <a:ext cx="3670300" cy="689583"/>
              <a:chOff x="2870586" y="4093160"/>
              <a:chExt cx="3670300" cy="689583"/>
            </a:xfrm>
          </p:grpSpPr>
          <p:sp>
            <p:nvSpPr>
              <p:cNvPr id="57" name="Rectangle 56"/>
              <p:cNvSpPr/>
              <p:nvPr/>
            </p:nvSpPr>
            <p:spPr>
              <a:xfrm>
                <a:off x="28832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4712086" y="4474768"/>
                <a:ext cx="1828800" cy="3079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870586" y="4093160"/>
                <a:ext cx="317716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>
                    <a:latin typeface="Roboto" panose="02000000000000000000" pitchFamily="2" charset="0"/>
                    <a:ea typeface="Roboto" panose="02000000000000000000" pitchFamily="2" charset="0"/>
                  </a:rPr>
                  <a:t>0</a:t>
                </a:r>
                <a:endParaRPr lang="en-US" b="1" dirty="0" smtClean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cxnSp>
            <p:nvCxnSpPr>
              <p:cNvPr id="62" name="Straight Connector 61"/>
              <p:cNvCxnSpPr/>
              <p:nvPr/>
            </p:nvCxnSpPr>
            <p:spPr>
              <a:xfrm>
                <a:off x="2878612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4711886" y="4373592"/>
                <a:ext cx="0" cy="9048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63"/>
              <p:cNvSpPr txBox="1"/>
              <p:nvPr/>
            </p:nvSpPr>
            <p:spPr>
              <a:xfrm>
                <a:off x="4712086" y="4105436"/>
                <a:ext cx="450764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64</a:t>
                </a:r>
                <a:endParaRPr lang="en-US" b="1" dirty="0" smtClean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52" name="Rectangle 51"/>
            <p:cNvSpPr/>
            <p:nvPr/>
          </p:nvSpPr>
          <p:spPr>
            <a:xfrm>
              <a:off x="635682" y="3990566"/>
              <a:ext cx="174828" cy="30797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10510" y="3990566"/>
              <a:ext cx="174828" cy="30797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979273" y="3990566"/>
              <a:ext cx="174828" cy="30797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1143675" y="3990566"/>
              <a:ext cx="174828" cy="30797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Rectangle 52"/>
          <p:cNvSpPr/>
          <p:nvPr/>
        </p:nvSpPr>
        <p:spPr>
          <a:xfrm>
            <a:off x="3263266" y="3725775"/>
            <a:ext cx="1612325" cy="673644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7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85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2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07407E-6 L 4.58333E-6 0.20718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347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3.33333E-6 L -0.11146 -3.33333E-6 " pathEditMode="relative" rAng="0" ptsTypes="AA">
                                      <p:cBhvr>
                                        <p:cTn id="85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73" y="0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22222E-6 L 0.10078 -0.00023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9" y="-23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33333E-6 L 0.20508 -3.33333E-6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0"/>
                            </p:stCondLst>
                            <p:childTnLst>
                              <p:par>
                                <p:cTn id="9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146 -3.33333E-6 L -0.11146 -0.23125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574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078 -0.00023 L 0.10078 -0.23195 " pathEditMode="relative" rAng="0" ptsTypes="AA">
                                      <p:cBhvr>
                                        <p:cTn id="9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59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508 -3.33333E-6 L 0.20508 -0.23171 " pathEditMode="relative" rAng="0" ptsTypes="AA">
                                      <p:cBhvr>
                                        <p:cTn id="9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1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4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6 L 0.06328 3.7037E-6 C 0.09153 3.7037E-6 0.12656 -0.06227 0.12656 -0.11274 L 0.12656 -0.22547 " pathEditMode="relative" rAng="0" ptsTypes="AAAA">
                                      <p:cBhvr>
                                        <p:cTn id="123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28" y="-112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28" grpId="0" animBg="1"/>
      <p:bldP spid="44" grpId="0" animBg="1"/>
      <p:bldP spid="44" grpId="1" animBg="1"/>
      <p:bldP spid="45" grpId="0"/>
      <p:bldP spid="7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6993"/>
            <a:ext cx="10515600" cy="477678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Docs: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hlinkClick r:id="rId2"/>
              </a:rPr>
              <a:t>Intel Architectures Optimization Reference Manual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Courses: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hlinkClick r:id="rId3"/>
              </a:rPr>
              <a:t>High-Performance Computing and Concurrency</a:t>
            </a:r>
            <a:r>
              <a:rPr lang="en-US" dirty="0"/>
              <a:t> by </a:t>
            </a:r>
            <a:r>
              <a:rPr lang="en-US" dirty="0" err="1"/>
              <a:t>Fedor</a:t>
            </a:r>
            <a:r>
              <a:rPr lang="en-US" dirty="0"/>
              <a:t> G. </a:t>
            </a:r>
            <a:r>
              <a:rPr lang="en-US" dirty="0" err="1" smtClean="0"/>
              <a:t>Pikus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 smtClean="0"/>
              <a:t>Tools: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 smtClean="0">
                <a:hlinkClick r:id="rId4"/>
              </a:rPr>
              <a:t>Google Benchmark</a:t>
            </a:r>
            <a:endParaRPr lang="en-US" dirty="0" smtClean="0"/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hlinkClick r:id="rId5" action="ppaction://hlinkfile"/>
              </a:rPr>
              <a:t>godbolt.org</a:t>
            </a:r>
            <a:r>
              <a:rPr lang="en-US" dirty="0"/>
              <a:t> / </a:t>
            </a:r>
            <a:r>
              <a:rPr lang="en-US" dirty="0" smtClean="0">
                <a:hlinkClick r:id="rId6"/>
              </a:rPr>
              <a:t>quick-bench.com</a:t>
            </a:r>
            <a:endParaRPr lang="en-US" dirty="0" smtClean="0"/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US" dirty="0">
                <a:hlinkClick r:id="rId7"/>
              </a:rPr>
              <a:t>Intel </a:t>
            </a:r>
            <a:r>
              <a:rPr lang="en-US" dirty="0" err="1">
                <a:hlinkClick r:id="rId7"/>
              </a:rPr>
              <a:t>VTune</a:t>
            </a:r>
            <a:r>
              <a:rPr lang="en-US" dirty="0">
                <a:hlinkClick r:id="rId7"/>
              </a:rPr>
              <a:t> </a:t>
            </a:r>
            <a:r>
              <a:rPr lang="en-US" dirty="0" smtClean="0">
                <a:hlinkClick r:id="rId7"/>
              </a:rPr>
              <a:t>Amplifier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0305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838200" y="1933575"/>
            <a:ext cx="7562850" cy="203835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Alexander Titov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CPU Hardware Architect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10 years of C++ experience (CPU simulation)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Teaching Computer Architecture and Design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9" name="Content Placeholder 18"/>
          <p:cNvPicPr>
            <a:picLocks noGrp="1" noChangeAspect="1"/>
          </p:cNvPicPr>
          <p:nvPr>
            <p:ph idx="13"/>
          </p:nvPr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96" t="23331" b="11864"/>
          <a:stretch/>
        </p:blipFill>
        <p:spPr>
          <a:xfrm>
            <a:off x="8810030" y="1933575"/>
            <a:ext cx="1886303" cy="22955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grpSp>
        <p:nvGrpSpPr>
          <p:cNvPr id="26" name="Group 25"/>
          <p:cNvGrpSpPr/>
          <p:nvPr/>
        </p:nvGrpSpPr>
        <p:grpSpPr>
          <a:xfrm>
            <a:off x="915139" y="4381029"/>
            <a:ext cx="3704486" cy="407342"/>
            <a:chOff x="1044525" y="4184846"/>
            <a:chExt cx="3704486" cy="407342"/>
          </a:xfrm>
        </p:grpSpPr>
        <p:pic>
          <p:nvPicPr>
            <p:cNvPr id="20" name="Picture 2" descr="https://lh5.googleusercontent.com/AjHaOBsFNNPWcEC9DcFLaRfGSfRLQ9eR-CklINPA94Dv_BQlMwHhy3TvlkT_x8q-DdY8h36L3vTQIrLHcWm35A5iwc7B-73G5iFurqhK9FVm7q0MSBMn5aLvGq9MZziG-xNj61XiRuU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4525" y="4184846"/>
              <a:ext cx="378767" cy="3787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/>
            <p:cNvSpPr txBox="1"/>
            <p:nvPr/>
          </p:nvSpPr>
          <p:spPr>
            <a:xfrm>
              <a:off x="1441695" y="4192078"/>
              <a:ext cx="33073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alexander.titov@atitov.com</a:t>
              </a:r>
              <a:endParaRPr lang="en-US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349559" y="4381029"/>
            <a:ext cx="2730866" cy="400110"/>
            <a:chOff x="5374909" y="4192078"/>
            <a:chExt cx="2730866" cy="400110"/>
          </a:xfrm>
        </p:grpSpPr>
        <p:sp>
          <p:nvSpPr>
            <p:cNvPr id="23" name="TextBox 22"/>
            <p:cNvSpPr txBox="1"/>
            <p:nvPr/>
          </p:nvSpPr>
          <p:spPr>
            <a:xfrm>
              <a:off x="5747437" y="4192078"/>
              <a:ext cx="23583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000">
                  <a:latin typeface="Roboto" panose="02000000000000000000" pitchFamily="2" charset="0"/>
                  <a:ea typeface="Roboto" panose="02000000000000000000" pitchFamily="2" charset="0"/>
                </a:defRPr>
              </a:lvl1pPr>
            </a:lstStyle>
            <a:p>
              <a:pPr lvl="0"/>
              <a:r>
                <a:rPr lang="en-US" dirty="0" smtClean="0">
                  <a:solidFill>
                    <a:schemeClr val="tx1"/>
                  </a:solidFill>
                  <a:hlinkClick r:id="rId4"/>
                </a:rPr>
                <a:t>alexander-</a:t>
              </a:r>
              <a:r>
                <a:rPr lang="en-US" dirty="0" err="1" smtClean="0">
                  <a:solidFill>
                    <a:schemeClr val="tx1"/>
                  </a:solidFill>
                  <a:hlinkClick r:id="rId4"/>
                </a:rPr>
                <a:t>titov</a:t>
              </a:r>
              <a:r>
                <a:rPr lang="en-US" dirty="0" smtClean="0">
                  <a:solidFill>
                    <a:schemeClr val="tx1"/>
                  </a:solidFill>
                  <a:hlinkClick r:id="rId4"/>
                </a:rPr>
                <a:t>-</a:t>
              </a:r>
              <a:r>
                <a:rPr lang="en-US" dirty="0" err="1" smtClean="0">
                  <a:solidFill>
                    <a:schemeClr val="tx1"/>
                  </a:solidFill>
                  <a:hlinkClick r:id="rId4"/>
                </a:rPr>
                <a:t>cpu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24" name="Picture 4" descr="Image result for linked in logo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4909" y="4229185"/>
              <a:ext cx="305853" cy="305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441970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Many thanks!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Questions welcome :)</a:t>
            </a:r>
            <a:endParaRPr lang="en-US" dirty="0"/>
          </a:p>
        </p:txBody>
      </p:sp>
      <p:pic>
        <p:nvPicPr>
          <p:cNvPr id="4" name="Picture 2" descr="https://lh5.googleusercontent.com/AjHaOBsFNNPWcEC9DcFLaRfGSfRLQ9eR-CklINPA94Dv_BQlMwHhy3TvlkT_x8q-DdY8h36L3vTQIrLHcWm35A5iwc7B-73G5iFurqhK9FVm7q0MSBMn5aLvGq9MZziG-xNj61XiRu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180" y="6080321"/>
            <a:ext cx="378767" cy="378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701350" y="6087553"/>
            <a:ext cx="33073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alexander.titov@atitov.com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8882" y="6035523"/>
            <a:ext cx="2371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Alexander Titov</a:t>
            </a:r>
            <a:endParaRPr lang="en-US" sz="2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07092" y="6087553"/>
            <a:ext cx="235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  <a:hlinkClick r:id="rId3"/>
              </a:rPr>
              <a:t>alexander-</a:t>
            </a:r>
            <a:r>
              <a:rPr lang="en-US" dirty="0" err="1" smtClean="0">
                <a:solidFill>
                  <a:schemeClr val="tx1"/>
                </a:solidFill>
                <a:hlinkClick r:id="rId3"/>
              </a:rPr>
              <a:t>titov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-</a:t>
            </a:r>
            <a:r>
              <a:rPr lang="en-US" dirty="0" err="1" smtClean="0">
                <a:solidFill>
                  <a:schemeClr val="tx1"/>
                </a:solidFill>
                <a:hlinkClick r:id="rId3"/>
              </a:rPr>
              <a:t>cpu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4" descr="Image result for linked in logo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2664" y="6124660"/>
            <a:ext cx="305853" cy="305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757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CPU Works?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80078" y="2844722"/>
            <a:ext cx="2569513" cy="830997"/>
            <a:chOff x="1480078" y="2844722"/>
            <a:chExt cx="2569513" cy="830997"/>
          </a:xfrm>
        </p:grpSpPr>
        <p:sp>
          <p:nvSpPr>
            <p:cNvPr id="12" name="Left-Right Arrow 11"/>
            <p:cNvSpPr/>
            <p:nvPr/>
          </p:nvSpPr>
          <p:spPr>
            <a:xfrm>
              <a:off x="3087566" y="3026859"/>
              <a:ext cx="962025" cy="466725"/>
            </a:xfrm>
            <a:prstGeom prst="leftRightArrow">
              <a:avLst/>
            </a:prstGeom>
            <a:solidFill>
              <a:srgbClr val="B2C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480078" y="2844722"/>
              <a:ext cx="1244864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World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412215" y="2238375"/>
            <a:ext cx="5922410" cy="2760684"/>
            <a:chOff x="4412215" y="2238375"/>
            <a:chExt cx="5922410" cy="2760684"/>
          </a:xfrm>
        </p:grpSpPr>
        <p:sp>
          <p:nvSpPr>
            <p:cNvPr id="10" name="Left-Right Arrow 9"/>
            <p:cNvSpPr/>
            <p:nvPr/>
          </p:nvSpPr>
          <p:spPr>
            <a:xfrm>
              <a:off x="6982196" y="3042160"/>
              <a:ext cx="962025" cy="466725"/>
            </a:xfrm>
            <a:prstGeom prst="leftRightArrow">
              <a:avLst/>
            </a:prstGeom>
            <a:solidFill>
              <a:srgbClr val="B2C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4412215" y="2238375"/>
              <a:ext cx="2207357" cy="2760684"/>
              <a:chOff x="4412215" y="2238375"/>
              <a:chExt cx="2207357" cy="2760684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412215" y="2238375"/>
                <a:ext cx="2207357" cy="2207357"/>
              </a:xfrm>
              <a:prstGeom prst="rect">
                <a:avLst/>
              </a:prstGeom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4991100" y="4168062"/>
                <a:ext cx="1466850" cy="83099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Outside Memory</a:t>
                </a:r>
                <a:endParaRPr lang="en-US" sz="2400" b="1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8383046" y="2519687"/>
              <a:ext cx="1951579" cy="2325483"/>
              <a:chOff x="8383046" y="2519687"/>
              <a:chExt cx="1951579" cy="2325483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8383046" y="2519687"/>
                <a:ext cx="1951579" cy="1652481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8383046" y="4321950"/>
                <a:ext cx="1466850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8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CPU</a:t>
                </a:r>
                <a:endParaRPr lang="en-US" sz="2800" b="1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29690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6 L -0.31459 3.7037E-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2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CPU Works?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398147" y="1795463"/>
            <a:ext cx="3940175" cy="3348037"/>
          </a:xfrm>
        </p:spPr>
        <p:txBody>
          <a:bodyPr>
            <a:noAutofit/>
          </a:bodyPr>
          <a:lstStyle/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Read instruction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Decode it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Read inputs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Execute instruction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Write result</a:t>
            </a:r>
          </a:p>
          <a:p>
            <a:pPr marL="342900" indent="-342900">
              <a:buSzPct val="100000"/>
              <a:buNone/>
            </a:pPr>
            <a:endParaRPr lang="en-US" sz="1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Read next instruction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Decode it</a:t>
            </a:r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Read inputs</a:t>
            </a:r>
          </a:p>
          <a:p>
            <a:pPr marL="342900" indent="-342900">
              <a:buSzPct val="100000"/>
              <a:buNone/>
            </a:pP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75545" y="2238375"/>
            <a:ext cx="5922410" cy="2760684"/>
            <a:chOff x="1366120" y="2238375"/>
            <a:chExt cx="5922410" cy="2760684"/>
          </a:xfrm>
        </p:grpSpPr>
        <p:grpSp>
          <p:nvGrpSpPr>
            <p:cNvPr id="16" name="Group 15"/>
            <p:cNvGrpSpPr/>
            <p:nvPr/>
          </p:nvGrpSpPr>
          <p:grpSpPr>
            <a:xfrm>
              <a:off x="5336951" y="2519687"/>
              <a:ext cx="1951579" cy="2325483"/>
              <a:chOff x="8383046" y="2519687"/>
              <a:chExt cx="1951579" cy="2325483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8383046" y="2519687"/>
                <a:ext cx="1951579" cy="1652481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8383046" y="4321950"/>
                <a:ext cx="1466850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8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CPU</a:t>
                </a:r>
                <a:endParaRPr lang="en-US" sz="2800" b="1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0" name="Left-Right Arrow 9"/>
            <p:cNvSpPr/>
            <p:nvPr/>
          </p:nvSpPr>
          <p:spPr>
            <a:xfrm>
              <a:off x="3936101" y="3042160"/>
              <a:ext cx="962025" cy="466725"/>
            </a:xfrm>
            <a:prstGeom prst="leftRightArrow">
              <a:avLst/>
            </a:prstGeom>
            <a:solidFill>
              <a:srgbClr val="B2C2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1366120" y="2238375"/>
              <a:ext cx="2207357" cy="2760684"/>
              <a:chOff x="4412215" y="2238375"/>
              <a:chExt cx="2207357" cy="2760684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12215" y="2238375"/>
                <a:ext cx="2207357" cy="2207357"/>
              </a:xfrm>
              <a:prstGeom prst="rect">
                <a:avLst/>
              </a:prstGeom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4991100" y="4168062"/>
                <a:ext cx="1466850" cy="83099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Outside Memory</a:t>
                </a:r>
                <a:endParaRPr lang="en-US" sz="2400" b="1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18" name="TextBox 17"/>
          <p:cNvSpPr txBox="1"/>
          <p:nvPr/>
        </p:nvSpPr>
        <p:spPr>
          <a:xfrm>
            <a:off x="7164340" y="1207769"/>
            <a:ext cx="406166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Simplified CPU actions:</a:t>
            </a:r>
            <a:endParaRPr lang="en-US" sz="28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398147" y="4201723"/>
            <a:ext cx="3940175" cy="1461790"/>
          </a:xfrm>
          <a:prstGeom prst="rect">
            <a:avLst/>
          </a:prstGeom>
          <a:gradFill flip="none" rotWithShape="1">
            <a:gsLst>
              <a:gs pos="11000">
                <a:schemeClr val="bg1"/>
              </a:gs>
              <a:gs pos="70000">
                <a:schemeClr val="bg1">
                  <a:alpha val="73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Callout 18"/>
          <p:cNvSpPr/>
          <p:nvPr/>
        </p:nvSpPr>
        <p:spPr>
          <a:xfrm>
            <a:off x="4715067" y="819841"/>
            <a:ext cx="2212287" cy="1482232"/>
          </a:xfrm>
          <a:prstGeom prst="cloudCallout">
            <a:avLst>
              <a:gd name="adj1" fmla="val -13744"/>
              <a:gd name="adj2" fmla="val 85237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025979" y="1339972"/>
            <a:ext cx="159305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what to do?</a:t>
            </a:r>
          </a:p>
        </p:txBody>
      </p:sp>
      <p:sp>
        <p:nvSpPr>
          <p:cNvPr id="23" name="fetch request"/>
          <p:cNvSpPr/>
          <p:nvPr/>
        </p:nvSpPr>
        <p:spPr>
          <a:xfrm>
            <a:off x="4848225" y="2699547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etch response 1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etch response 2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etch response 3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960759" y="1348023"/>
            <a:ext cx="175290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latin typeface="Consolas" panose="020B0609020204030204" pitchFamily="49" charset="0"/>
                <a:ea typeface="Roboto" panose="02000000000000000000" pitchFamily="2" charset="0"/>
              </a:rPr>
              <a:t>010100…0101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44755" y="1323855"/>
            <a:ext cx="175290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spc="-300" dirty="0" smtClean="0">
                <a:latin typeface="Consolas" panose="020B0609020204030204" pitchFamily="49" charset="0"/>
                <a:ea typeface="Roboto" panose="02000000000000000000" pitchFamily="2" charset="0"/>
              </a:rPr>
              <a:t>a[0] = b[0] + 1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774396" y="1255398"/>
            <a:ext cx="411082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  <p:sp>
        <p:nvSpPr>
          <p:cNvPr id="30" name="data request"/>
          <p:cNvSpPr/>
          <p:nvPr/>
        </p:nvSpPr>
        <p:spPr>
          <a:xfrm>
            <a:off x="4848225" y="2699547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ata response 1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ata response 2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ata response 3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789636" y="1294500"/>
            <a:ext cx="41108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B050"/>
                </a:solidFill>
                <a:latin typeface="Consolas" panose="020B0609020204030204" pitchFamily="49" charset="0"/>
                <a:ea typeface="Roboto" panose="02000000000000000000" pitchFamily="2" charset="0"/>
              </a:rPr>
              <a:t>2</a:t>
            </a:r>
            <a:endParaRPr lang="en-US" sz="2400" b="1" dirty="0" smtClean="0">
              <a:solidFill>
                <a:srgbClr val="00B050"/>
              </a:solidFill>
              <a:latin typeface="Consolas" panose="020B0609020204030204" pitchFamily="49" charset="0"/>
              <a:ea typeface="Roboto" panose="02000000000000000000" pitchFamily="2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4968631" y="1294500"/>
            <a:ext cx="1705156" cy="461665"/>
            <a:chOff x="4770217" y="1437223"/>
            <a:chExt cx="1705156" cy="461665"/>
          </a:xfrm>
        </p:grpSpPr>
        <p:sp>
          <p:nvSpPr>
            <p:cNvPr id="35" name="TextBox 34"/>
            <p:cNvSpPr txBox="1"/>
            <p:nvPr/>
          </p:nvSpPr>
          <p:spPr>
            <a:xfrm>
              <a:off x="4770217" y="1474917"/>
              <a:ext cx="1705156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2000" spc="-300" dirty="0" smtClean="0">
                  <a:latin typeface="Consolas" panose="020B0609020204030204" pitchFamily="49" charset="0"/>
                  <a:ea typeface="Roboto" panose="02000000000000000000" pitchFamily="2" charset="0"/>
                </a:rPr>
                <a:t>   a[0] =         </a:t>
              </a:r>
              <a:endParaRPr lang="en-US" sz="2400" b="1" spc="-300" dirty="0" smtClean="0">
                <a:solidFill>
                  <a:srgbClr val="00B050"/>
                </a:solidFill>
                <a:latin typeface="Consolas" panose="020B0609020204030204" pitchFamily="49" charset="0"/>
                <a:ea typeface="Roboto" panose="02000000000000000000" pitchFamily="2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783821" y="1437223"/>
              <a:ext cx="316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400" b="1" spc="-300" dirty="0">
                  <a:solidFill>
                    <a:srgbClr val="00B050"/>
                  </a:solidFill>
                  <a:latin typeface="Consolas" panose="020B0609020204030204" pitchFamily="49" charset="0"/>
                  <a:ea typeface="Roboto" panose="02000000000000000000" pitchFamily="2" charset="0"/>
                </a:rPr>
                <a:t>3</a:t>
              </a:r>
            </a:p>
          </p:txBody>
        </p:sp>
      </p:grpSp>
      <p:sp>
        <p:nvSpPr>
          <p:cNvPr id="39" name="data response 1"/>
          <p:cNvSpPr/>
          <p:nvPr/>
        </p:nvSpPr>
        <p:spPr>
          <a:xfrm>
            <a:off x="4945300" y="2685314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data response 2"/>
          <p:cNvSpPr/>
          <p:nvPr/>
        </p:nvSpPr>
        <p:spPr>
          <a:xfrm>
            <a:off x="4945300" y="2685314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data response 3"/>
          <p:cNvSpPr/>
          <p:nvPr/>
        </p:nvSpPr>
        <p:spPr>
          <a:xfrm>
            <a:off x="4945300" y="2685314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061400" y="1758788"/>
            <a:ext cx="163698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from MEM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446143" y="2668425"/>
            <a:ext cx="163698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from MEM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446143" y="3585665"/>
            <a:ext cx="125226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to MEM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46900" y="1338231"/>
            <a:ext cx="159305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what next?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277100" y="4047330"/>
            <a:ext cx="3948905" cy="18295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962498" y="5353705"/>
            <a:ext cx="826700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Conclusion: CPU works a lot with Outside Memory</a:t>
            </a:r>
          </a:p>
        </p:txBody>
      </p:sp>
    </p:spTree>
    <p:extLst>
      <p:ext uri="{BB962C8B-B14F-4D97-AF65-F5344CB8AC3E}">
        <p14:creationId xmlns:p14="http://schemas.microsoft.com/office/powerpoint/2010/main" val="236503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48148E-6 L -0.25 -1.48148E-6 " pathEditMode="relative" rAng="0" ptsTypes="AA">
                                      <p:cBhvr>
                                        <p:cTn id="27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37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45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48148E-6 L -0.25 -1.48148E-6 " pathEditMode="relative" rAng="0" ptsTypes="AA">
                                      <p:cBhvr>
                                        <p:cTn id="94" dur="3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104" dur="3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112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04167E-6 3.33333E-6 L 0.25 3.33333E-6 " pathEditMode="relative" rAng="0" ptsTypes="AA">
                                      <p:cBhvr>
                                        <p:cTn id="120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07407E-6 L -0.25 4.07407E-6 " pathEditMode="relative" rAng="0" ptsTypes="AA">
                                      <p:cBhvr>
                                        <p:cTn id="150" dur="3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29167E-6 4.07407E-6 L -0.25 4.07407E-6 " pathEditMode="relative" rAng="0" ptsTypes="AA">
                                      <p:cBhvr>
                                        <p:cTn id="158" dur="3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10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35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4.07407E-6 L -0.25 4.07407E-6 " pathEditMode="relative" rAng="0" ptsTypes="AA">
                                      <p:cBhvr>
                                        <p:cTn id="166" dur="3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0" presetClass="exit" presetSubtype="0" fill="hold" grpId="1" nodeType="click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19" grpId="1" animBg="1"/>
      <p:bldP spid="20" grpId="0" animBg="1"/>
      <p:bldP spid="20" grpId="1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12" grpId="0"/>
      <p:bldP spid="44" grpId="0"/>
      <p:bldP spid="45" grpId="0"/>
      <p:bldP spid="46" grpId="0" animBg="1"/>
      <p:bldP spid="46" grpId="1" animBg="1"/>
      <p:bldP spid="17" grpId="0" animBg="1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Outside Memory </a:t>
            </a:r>
            <a:r>
              <a:rPr lang="en-US" dirty="0"/>
              <a:t>F</a:t>
            </a:r>
            <a:r>
              <a:rPr lang="en-US" dirty="0" smtClean="0"/>
              <a:t>ast?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546376" y="2519687"/>
            <a:ext cx="1951579" cy="2325483"/>
            <a:chOff x="8383046" y="2519687"/>
            <a:chExt cx="1951579" cy="2325483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" name="Left-Right Arrow 6"/>
          <p:cNvSpPr/>
          <p:nvPr/>
        </p:nvSpPr>
        <p:spPr>
          <a:xfrm>
            <a:off x="3145526" y="3042160"/>
            <a:ext cx="962025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922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4.44444E-6 L 0.42214 -0.0007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07" y="-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3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Outside Memory Fast?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575545" y="2505449"/>
            <a:ext cx="8905875" cy="2479372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163326" y="474056"/>
            <a:ext cx="117852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 smtClean="0">
                <a:latin typeface="Roboto" panose="02000000000000000000" pitchFamily="2" charset="0"/>
                <a:ea typeface="Roboto" panose="02000000000000000000" pitchFamily="2" charset="0"/>
              </a:rPr>
              <a:t>– </a:t>
            </a:r>
            <a:r>
              <a:rPr lang="en-US" sz="36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</a:t>
            </a:r>
            <a:endParaRPr lang="en-US" sz="3600" b="1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251044" y="2890325"/>
            <a:ext cx="767475" cy="7674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lowchart: Connector 19"/>
          <p:cNvSpPr/>
          <p:nvPr/>
        </p:nvSpPr>
        <p:spPr>
          <a:xfrm>
            <a:off x="10349031" y="2981962"/>
            <a:ext cx="571500" cy="571500"/>
          </a:xfrm>
          <a:prstGeom prst="flowChartConnector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ata request"/>
          <p:cNvSpPr/>
          <p:nvPr/>
        </p:nvSpPr>
        <p:spPr>
          <a:xfrm>
            <a:off x="9951774" y="2699547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etch response 1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etch response 2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etch response 3"/>
          <p:cNvSpPr/>
          <p:nvPr/>
        </p:nvSpPr>
        <p:spPr>
          <a:xfrm>
            <a:off x="1887855" y="3565787"/>
            <a:ext cx="203200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0012592" y="1891826"/>
            <a:ext cx="114646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~0.5 ns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5847235" y="1656352"/>
            <a:ext cx="982825" cy="523220"/>
            <a:chOff x="3873160" y="1803489"/>
            <a:chExt cx="982825" cy="523220"/>
          </a:xfrm>
        </p:grpSpPr>
        <p:sp>
          <p:nvSpPr>
            <p:cNvPr id="7" name="Isosceles Triangle 6"/>
            <p:cNvSpPr/>
            <p:nvPr/>
          </p:nvSpPr>
          <p:spPr>
            <a:xfrm rot="5400000">
              <a:off x="3854169" y="1946402"/>
              <a:ext cx="275373" cy="23739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29" name="Isosceles Triangle 28"/>
            <p:cNvSpPr/>
            <p:nvPr/>
          </p:nvSpPr>
          <p:spPr>
            <a:xfrm rot="5400000">
              <a:off x="4053459" y="1946402"/>
              <a:ext cx="275373" cy="23739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281789" y="1803489"/>
              <a:ext cx="5741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4x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154430" y="1891826"/>
            <a:ext cx="122661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~100 ns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233423" y="4856247"/>
            <a:ext cx="7725192" cy="9694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Memory is very slow.</a:t>
            </a:r>
          </a:p>
          <a:p>
            <a:pPr algn="ctr">
              <a:spcBef>
                <a:spcPts val="600"/>
              </a:spcBef>
            </a:pPr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CPU would wait 99% of the time for Memory response.</a:t>
            </a:r>
          </a:p>
        </p:txBody>
      </p:sp>
    </p:spTree>
    <p:extLst>
      <p:ext uri="{BB962C8B-B14F-4D97-AF65-F5344CB8AC3E}">
        <p14:creationId xmlns:p14="http://schemas.microsoft.com/office/powerpoint/2010/main" val="312351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25E-6 -1.48148E-6 L -0.18047 -1.48148E-6 " pathEditMode="relative" rAng="0" ptsTypes="AA">
                                      <p:cBhvr>
                                        <p:cTn id="43" dur="2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23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9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200"/>
                            </p:stCondLst>
                            <p:childTnLst>
                              <p:par>
                                <p:cTn id="48" presetID="35" presetClass="path" presetSubtype="0" accel="14333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047 -1.48148E-6 L -0.62565 -1.48148E-6 " pathEditMode="relative" rAng="0" ptsTypes="AA">
                                      <p:cBhvr>
                                        <p:cTn id="49" dur="9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383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2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92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3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3.33333E-6 L 0.63177 3.33333E-6 " pathEditMode="relative" rAng="0" ptsTypes="AA">
                                      <p:cBhvr>
                                        <p:cTn id="58" dur="1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89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2" nodeType="withEffect">
                                  <p:stCondLst>
                                    <p:cond delay="1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63" presetClass="pat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3.33333E-6 L 0.63177 3.33333E-6 " pathEditMode="relative" rAng="0" ptsTypes="AA">
                                      <p:cBhvr>
                                        <p:cTn id="66" dur="1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89" y="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2" nodeType="withEffect">
                                  <p:stCondLst>
                                    <p:cond delay="1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3" presetClass="pat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04167E-6 3.33333E-6 L 0.63177 3.33333E-6 " pathEditMode="relative" rAng="0" ptsTypes="AA">
                                      <p:cBhvr>
                                        <p:cTn id="74" dur="1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589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2" nodeType="withEffect">
                                  <p:stCondLst>
                                    <p:cond delay="1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2300"/>
                            </p:stCondLst>
                            <p:childTnLst>
                              <p:par>
                                <p:cTn id="7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7" grpId="0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8" grpId="0"/>
      <p:bldP spid="31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Hierarchy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8124825" y="2824138"/>
            <a:ext cx="866775" cy="876869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209782" y="2487065"/>
            <a:ext cx="1312330" cy="1551017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580559" y="2055008"/>
            <a:ext cx="2026510" cy="2415131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9556" y="5028577"/>
            <a:ext cx="185659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10 GB</a:t>
            </a:r>
            <a:r>
              <a:rPr lang="ru-RU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 – 1</a:t>
            </a:r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 TB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69709" y="4648365"/>
            <a:ext cx="164820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10 – 30 MB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67315" y="4296225"/>
            <a:ext cx="2077813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256 KB – 1 MB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49102" y="3848536"/>
            <a:ext cx="938077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32 KB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012592" y="1891826"/>
            <a:ext cx="114646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~0.5 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54430" y="1891826"/>
            <a:ext cx="1226618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~100 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088788" y="2201129"/>
            <a:ext cx="902812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~3 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53591" y="1891827"/>
            <a:ext cx="1064715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~10 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061456" y="1454076"/>
            <a:ext cx="1064715" cy="43088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200" b="1" dirty="0" smtClean="0">
                <a:latin typeface="Roboto" panose="02000000000000000000" pitchFamily="2" charset="0"/>
                <a:ea typeface="Roboto" panose="02000000000000000000" pitchFamily="2" charset="0"/>
              </a:rPr>
              <a:t>~30 ns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675" y="5258867"/>
            <a:ext cx="642925" cy="4589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288" y="5194359"/>
            <a:ext cx="1150188" cy="843925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3776206" y="5150090"/>
            <a:ext cx="1501683" cy="1067285"/>
            <a:chOff x="4837261" y="4552090"/>
            <a:chExt cx="1913669" cy="1360094"/>
          </a:xfrm>
        </p:grpSpPr>
        <p:sp>
          <p:nvSpPr>
            <p:cNvPr id="31" name="Flowchart: Data 7"/>
            <p:cNvSpPr/>
            <p:nvPr/>
          </p:nvSpPr>
          <p:spPr>
            <a:xfrm rot="1149175" flipV="1">
              <a:off x="5252470" y="4588278"/>
              <a:ext cx="1498460" cy="88222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9041 w 10000"/>
                <a:gd name="connsiteY3" fmla="*/ 8444 h 10000"/>
                <a:gd name="connsiteX4" fmla="*/ 0 w 10000"/>
                <a:gd name="connsiteY4" fmla="*/ 10000 h 10000"/>
                <a:gd name="connsiteX0" fmla="*/ 0 w 10008"/>
                <a:gd name="connsiteY0" fmla="*/ 10000 h 10000"/>
                <a:gd name="connsiteX1" fmla="*/ 2000 w 10008"/>
                <a:gd name="connsiteY1" fmla="*/ 0 h 10000"/>
                <a:gd name="connsiteX2" fmla="*/ 10008 w 10008"/>
                <a:gd name="connsiteY2" fmla="*/ 731 h 10000"/>
                <a:gd name="connsiteX3" fmla="*/ 9041 w 10008"/>
                <a:gd name="connsiteY3" fmla="*/ 8444 h 10000"/>
                <a:gd name="connsiteX4" fmla="*/ 0 w 10008"/>
                <a:gd name="connsiteY4" fmla="*/ 10000 h 10000"/>
                <a:gd name="connsiteX0" fmla="*/ 0 w 10380"/>
                <a:gd name="connsiteY0" fmla="*/ 10568 h 10568"/>
                <a:gd name="connsiteX1" fmla="*/ 2372 w 10380"/>
                <a:gd name="connsiteY1" fmla="*/ 0 h 10568"/>
                <a:gd name="connsiteX2" fmla="*/ 10380 w 10380"/>
                <a:gd name="connsiteY2" fmla="*/ 731 h 10568"/>
                <a:gd name="connsiteX3" fmla="*/ 9413 w 10380"/>
                <a:gd name="connsiteY3" fmla="*/ 8444 h 10568"/>
                <a:gd name="connsiteX4" fmla="*/ 0 w 10380"/>
                <a:gd name="connsiteY4" fmla="*/ 10568 h 10568"/>
                <a:gd name="connsiteX0" fmla="*/ 0 w 10380"/>
                <a:gd name="connsiteY0" fmla="*/ 9837 h 9837"/>
                <a:gd name="connsiteX1" fmla="*/ 733 w 10380"/>
                <a:gd name="connsiteY1" fmla="*/ 3941 h 9837"/>
                <a:gd name="connsiteX2" fmla="*/ 10380 w 10380"/>
                <a:gd name="connsiteY2" fmla="*/ 0 h 9837"/>
                <a:gd name="connsiteX3" fmla="*/ 9413 w 10380"/>
                <a:gd name="connsiteY3" fmla="*/ 7713 h 9837"/>
                <a:gd name="connsiteX4" fmla="*/ 0 w 10380"/>
                <a:gd name="connsiteY4" fmla="*/ 9837 h 9837"/>
                <a:gd name="connsiteX0" fmla="*/ 0 w 10065"/>
                <a:gd name="connsiteY0" fmla="*/ 11061 h 11061"/>
                <a:gd name="connsiteX1" fmla="*/ 771 w 10065"/>
                <a:gd name="connsiteY1" fmla="*/ 4006 h 11061"/>
                <a:gd name="connsiteX2" fmla="*/ 10065 w 10065"/>
                <a:gd name="connsiteY2" fmla="*/ 0 h 11061"/>
                <a:gd name="connsiteX3" fmla="*/ 9133 w 10065"/>
                <a:gd name="connsiteY3" fmla="*/ 7841 h 11061"/>
                <a:gd name="connsiteX4" fmla="*/ 0 w 10065"/>
                <a:gd name="connsiteY4" fmla="*/ 11061 h 11061"/>
                <a:gd name="connsiteX0" fmla="*/ 0 w 10219"/>
                <a:gd name="connsiteY0" fmla="*/ 11291 h 11291"/>
                <a:gd name="connsiteX1" fmla="*/ 925 w 10219"/>
                <a:gd name="connsiteY1" fmla="*/ 4006 h 11291"/>
                <a:gd name="connsiteX2" fmla="*/ 10219 w 10219"/>
                <a:gd name="connsiteY2" fmla="*/ 0 h 11291"/>
                <a:gd name="connsiteX3" fmla="*/ 9287 w 10219"/>
                <a:gd name="connsiteY3" fmla="*/ 7841 h 11291"/>
                <a:gd name="connsiteX4" fmla="*/ 0 w 10219"/>
                <a:gd name="connsiteY4" fmla="*/ 11291 h 11291"/>
                <a:gd name="connsiteX0" fmla="*/ 0 w 10228"/>
                <a:gd name="connsiteY0" fmla="*/ 10886 h 10886"/>
                <a:gd name="connsiteX1" fmla="*/ 934 w 10228"/>
                <a:gd name="connsiteY1" fmla="*/ 4006 h 10886"/>
                <a:gd name="connsiteX2" fmla="*/ 10228 w 10228"/>
                <a:gd name="connsiteY2" fmla="*/ 0 h 10886"/>
                <a:gd name="connsiteX3" fmla="*/ 9296 w 10228"/>
                <a:gd name="connsiteY3" fmla="*/ 7841 h 10886"/>
                <a:gd name="connsiteX4" fmla="*/ 0 w 10228"/>
                <a:gd name="connsiteY4" fmla="*/ 10886 h 10886"/>
                <a:gd name="connsiteX0" fmla="*/ 0 w 10197"/>
                <a:gd name="connsiteY0" fmla="*/ 11427 h 11427"/>
                <a:gd name="connsiteX1" fmla="*/ 903 w 10197"/>
                <a:gd name="connsiteY1" fmla="*/ 4006 h 11427"/>
                <a:gd name="connsiteX2" fmla="*/ 10197 w 10197"/>
                <a:gd name="connsiteY2" fmla="*/ 0 h 11427"/>
                <a:gd name="connsiteX3" fmla="*/ 9265 w 10197"/>
                <a:gd name="connsiteY3" fmla="*/ 7841 h 11427"/>
                <a:gd name="connsiteX4" fmla="*/ 0 w 10197"/>
                <a:gd name="connsiteY4" fmla="*/ 11427 h 11427"/>
                <a:gd name="connsiteX0" fmla="*/ 0 w 10279"/>
                <a:gd name="connsiteY0" fmla="*/ 11339 h 11339"/>
                <a:gd name="connsiteX1" fmla="*/ 985 w 10279"/>
                <a:gd name="connsiteY1" fmla="*/ 4006 h 11339"/>
                <a:gd name="connsiteX2" fmla="*/ 10279 w 10279"/>
                <a:gd name="connsiteY2" fmla="*/ 0 h 11339"/>
                <a:gd name="connsiteX3" fmla="*/ 9347 w 10279"/>
                <a:gd name="connsiteY3" fmla="*/ 7841 h 11339"/>
                <a:gd name="connsiteX4" fmla="*/ 0 w 10279"/>
                <a:gd name="connsiteY4" fmla="*/ 11339 h 11339"/>
                <a:gd name="connsiteX0" fmla="*/ 0 w 10219"/>
                <a:gd name="connsiteY0" fmla="*/ 11459 h 11459"/>
                <a:gd name="connsiteX1" fmla="*/ 925 w 10219"/>
                <a:gd name="connsiteY1" fmla="*/ 4006 h 11459"/>
                <a:gd name="connsiteX2" fmla="*/ 10219 w 10219"/>
                <a:gd name="connsiteY2" fmla="*/ 0 h 11459"/>
                <a:gd name="connsiteX3" fmla="*/ 9287 w 10219"/>
                <a:gd name="connsiteY3" fmla="*/ 7841 h 11459"/>
                <a:gd name="connsiteX4" fmla="*/ 0 w 10219"/>
                <a:gd name="connsiteY4" fmla="*/ 11459 h 11459"/>
                <a:gd name="connsiteX0" fmla="*/ 0 w 10235"/>
                <a:gd name="connsiteY0" fmla="*/ 11441 h 11441"/>
                <a:gd name="connsiteX1" fmla="*/ 941 w 10235"/>
                <a:gd name="connsiteY1" fmla="*/ 4006 h 11441"/>
                <a:gd name="connsiteX2" fmla="*/ 10235 w 10235"/>
                <a:gd name="connsiteY2" fmla="*/ 0 h 11441"/>
                <a:gd name="connsiteX3" fmla="*/ 9303 w 10235"/>
                <a:gd name="connsiteY3" fmla="*/ 7841 h 11441"/>
                <a:gd name="connsiteX4" fmla="*/ 0 w 10235"/>
                <a:gd name="connsiteY4" fmla="*/ 11441 h 11441"/>
                <a:gd name="connsiteX0" fmla="*/ 0 w 10202"/>
                <a:gd name="connsiteY0" fmla="*/ 11476 h 11476"/>
                <a:gd name="connsiteX1" fmla="*/ 908 w 10202"/>
                <a:gd name="connsiteY1" fmla="*/ 4006 h 11476"/>
                <a:gd name="connsiteX2" fmla="*/ 10202 w 10202"/>
                <a:gd name="connsiteY2" fmla="*/ 0 h 11476"/>
                <a:gd name="connsiteX3" fmla="*/ 9270 w 10202"/>
                <a:gd name="connsiteY3" fmla="*/ 7841 h 11476"/>
                <a:gd name="connsiteX4" fmla="*/ 0 w 10202"/>
                <a:gd name="connsiteY4" fmla="*/ 11476 h 11476"/>
                <a:gd name="connsiteX0" fmla="*/ 0 w 10169"/>
                <a:gd name="connsiteY0" fmla="*/ 11511 h 11511"/>
                <a:gd name="connsiteX1" fmla="*/ 875 w 10169"/>
                <a:gd name="connsiteY1" fmla="*/ 4006 h 11511"/>
                <a:gd name="connsiteX2" fmla="*/ 10169 w 10169"/>
                <a:gd name="connsiteY2" fmla="*/ 0 h 11511"/>
                <a:gd name="connsiteX3" fmla="*/ 9237 w 10169"/>
                <a:gd name="connsiteY3" fmla="*/ 7841 h 11511"/>
                <a:gd name="connsiteX4" fmla="*/ 0 w 10169"/>
                <a:gd name="connsiteY4" fmla="*/ 11511 h 11511"/>
                <a:gd name="connsiteX0" fmla="*/ 0 w 10153"/>
                <a:gd name="connsiteY0" fmla="*/ 11529 h 11529"/>
                <a:gd name="connsiteX1" fmla="*/ 859 w 10153"/>
                <a:gd name="connsiteY1" fmla="*/ 4006 h 11529"/>
                <a:gd name="connsiteX2" fmla="*/ 10153 w 10153"/>
                <a:gd name="connsiteY2" fmla="*/ 0 h 11529"/>
                <a:gd name="connsiteX3" fmla="*/ 9221 w 10153"/>
                <a:gd name="connsiteY3" fmla="*/ 7841 h 11529"/>
                <a:gd name="connsiteX4" fmla="*/ 0 w 10153"/>
                <a:gd name="connsiteY4" fmla="*/ 11529 h 11529"/>
                <a:gd name="connsiteX0" fmla="*/ 0 w 10153"/>
                <a:gd name="connsiteY0" fmla="*/ 11529 h 11529"/>
                <a:gd name="connsiteX1" fmla="*/ 859 w 10153"/>
                <a:gd name="connsiteY1" fmla="*/ 4006 h 11529"/>
                <a:gd name="connsiteX2" fmla="*/ 10153 w 10153"/>
                <a:gd name="connsiteY2" fmla="*/ 0 h 11529"/>
                <a:gd name="connsiteX3" fmla="*/ 9270 w 10153"/>
                <a:gd name="connsiteY3" fmla="*/ 7894 h 11529"/>
                <a:gd name="connsiteX4" fmla="*/ 0 w 10153"/>
                <a:gd name="connsiteY4" fmla="*/ 11529 h 11529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192 w 10153"/>
                <a:gd name="connsiteY3" fmla="*/ 7818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31 w 10153"/>
                <a:gd name="connsiteY3" fmla="*/ 7901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9763"/>
                <a:gd name="connsiteY0" fmla="*/ 12362 h 15993"/>
                <a:gd name="connsiteX1" fmla="*/ 859 w 9763"/>
                <a:gd name="connsiteY1" fmla="*/ 4839 h 15993"/>
                <a:gd name="connsiteX2" fmla="*/ 9763 w 9763"/>
                <a:gd name="connsiteY2" fmla="*/ 0 h 15993"/>
                <a:gd name="connsiteX3" fmla="*/ 9231 w 9763"/>
                <a:gd name="connsiteY3" fmla="*/ 8734 h 15993"/>
                <a:gd name="connsiteX4" fmla="*/ 4208 w 9763"/>
                <a:gd name="connsiteY4" fmla="*/ 15993 h 15993"/>
                <a:gd name="connsiteX5" fmla="*/ 0 w 9763"/>
                <a:gd name="connsiteY5" fmla="*/ 12362 h 15993"/>
                <a:gd name="connsiteX0" fmla="*/ 0 w 10020"/>
                <a:gd name="connsiteY0" fmla="*/ 7730 h 10000"/>
                <a:gd name="connsiteX1" fmla="*/ 880 w 10020"/>
                <a:gd name="connsiteY1" fmla="*/ 3026 h 10000"/>
                <a:gd name="connsiteX2" fmla="*/ 10000 w 10020"/>
                <a:gd name="connsiteY2" fmla="*/ 0 h 10000"/>
                <a:gd name="connsiteX3" fmla="*/ 9455 w 10020"/>
                <a:gd name="connsiteY3" fmla="*/ 5461 h 10000"/>
                <a:gd name="connsiteX4" fmla="*/ 4310 w 10020"/>
                <a:gd name="connsiteY4" fmla="*/ 10000 h 10000"/>
                <a:gd name="connsiteX5" fmla="*/ 0 w 10020"/>
                <a:gd name="connsiteY5" fmla="*/ 773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20" h="10000">
                  <a:moveTo>
                    <a:pt x="0" y="7730"/>
                  </a:moveTo>
                  <a:lnTo>
                    <a:pt x="880" y="3026"/>
                  </a:lnTo>
                  <a:lnTo>
                    <a:pt x="10000" y="0"/>
                  </a:lnTo>
                  <a:cubicBezTo>
                    <a:pt x="10107" y="1895"/>
                    <a:pt x="9770" y="3814"/>
                    <a:pt x="9455" y="5461"/>
                  </a:cubicBezTo>
                  <a:cubicBezTo>
                    <a:pt x="7627" y="7171"/>
                    <a:pt x="6034" y="8687"/>
                    <a:pt x="4310" y="10000"/>
                  </a:cubicBezTo>
                  <a:lnTo>
                    <a:pt x="0" y="773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Data 7"/>
            <p:cNvSpPr/>
            <p:nvPr/>
          </p:nvSpPr>
          <p:spPr>
            <a:xfrm rot="1149175" flipV="1">
              <a:off x="4837261" y="4838956"/>
              <a:ext cx="1555208" cy="836272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9041 w 10000"/>
                <a:gd name="connsiteY3" fmla="*/ 8444 h 10000"/>
                <a:gd name="connsiteX4" fmla="*/ 0 w 10000"/>
                <a:gd name="connsiteY4" fmla="*/ 10000 h 10000"/>
                <a:gd name="connsiteX0" fmla="*/ 0 w 10008"/>
                <a:gd name="connsiteY0" fmla="*/ 10000 h 10000"/>
                <a:gd name="connsiteX1" fmla="*/ 2000 w 10008"/>
                <a:gd name="connsiteY1" fmla="*/ 0 h 10000"/>
                <a:gd name="connsiteX2" fmla="*/ 10008 w 10008"/>
                <a:gd name="connsiteY2" fmla="*/ 731 h 10000"/>
                <a:gd name="connsiteX3" fmla="*/ 9041 w 10008"/>
                <a:gd name="connsiteY3" fmla="*/ 8444 h 10000"/>
                <a:gd name="connsiteX4" fmla="*/ 0 w 10008"/>
                <a:gd name="connsiteY4" fmla="*/ 10000 h 10000"/>
                <a:gd name="connsiteX0" fmla="*/ 0 w 10380"/>
                <a:gd name="connsiteY0" fmla="*/ 10568 h 10568"/>
                <a:gd name="connsiteX1" fmla="*/ 2372 w 10380"/>
                <a:gd name="connsiteY1" fmla="*/ 0 h 10568"/>
                <a:gd name="connsiteX2" fmla="*/ 10380 w 10380"/>
                <a:gd name="connsiteY2" fmla="*/ 731 h 10568"/>
                <a:gd name="connsiteX3" fmla="*/ 9413 w 10380"/>
                <a:gd name="connsiteY3" fmla="*/ 8444 h 10568"/>
                <a:gd name="connsiteX4" fmla="*/ 0 w 10380"/>
                <a:gd name="connsiteY4" fmla="*/ 10568 h 10568"/>
                <a:gd name="connsiteX0" fmla="*/ 0 w 10380"/>
                <a:gd name="connsiteY0" fmla="*/ 9837 h 9837"/>
                <a:gd name="connsiteX1" fmla="*/ 733 w 10380"/>
                <a:gd name="connsiteY1" fmla="*/ 3941 h 9837"/>
                <a:gd name="connsiteX2" fmla="*/ 10380 w 10380"/>
                <a:gd name="connsiteY2" fmla="*/ 0 h 9837"/>
                <a:gd name="connsiteX3" fmla="*/ 9413 w 10380"/>
                <a:gd name="connsiteY3" fmla="*/ 7713 h 9837"/>
                <a:gd name="connsiteX4" fmla="*/ 0 w 10380"/>
                <a:gd name="connsiteY4" fmla="*/ 9837 h 9837"/>
                <a:gd name="connsiteX0" fmla="*/ 0 w 10065"/>
                <a:gd name="connsiteY0" fmla="*/ 11061 h 11061"/>
                <a:gd name="connsiteX1" fmla="*/ 771 w 10065"/>
                <a:gd name="connsiteY1" fmla="*/ 4006 h 11061"/>
                <a:gd name="connsiteX2" fmla="*/ 10065 w 10065"/>
                <a:gd name="connsiteY2" fmla="*/ 0 h 11061"/>
                <a:gd name="connsiteX3" fmla="*/ 9133 w 10065"/>
                <a:gd name="connsiteY3" fmla="*/ 7841 h 11061"/>
                <a:gd name="connsiteX4" fmla="*/ 0 w 10065"/>
                <a:gd name="connsiteY4" fmla="*/ 11061 h 11061"/>
                <a:gd name="connsiteX0" fmla="*/ 0 w 10219"/>
                <a:gd name="connsiteY0" fmla="*/ 11291 h 11291"/>
                <a:gd name="connsiteX1" fmla="*/ 925 w 10219"/>
                <a:gd name="connsiteY1" fmla="*/ 4006 h 11291"/>
                <a:gd name="connsiteX2" fmla="*/ 10219 w 10219"/>
                <a:gd name="connsiteY2" fmla="*/ 0 h 11291"/>
                <a:gd name="connsiteX3" fmla="*/ 9287 w 10219"/>
                <a:gd name="connsiteY3" fmla="*/ 7841 h 11291"/>
                <a:gd name="connsiteX4" fmla="*/ 0 w 10219"/>
                <a:gd name="connsiteY4" fmla="*/ 11291 h 11291"/>
                <a:gd name="connsiteX0" fmla="*/ 0 w 10228"/>
                <a:gd name="connsiteY0" fmla="*/ 10886 h 10886"/>
                <a:gd name="connsiteX1" fmla="*/ 934 w 10228"/>
                <a:gd name="connsiteY1" fmla="*/ 4006 h 10886"/>
                <a:gd name="connsiteX2" fmla="*/ 10228 w 10228"/>
                <a:gd name="connsiteY2" fmla="*/ 0 h 10886"/>
                <a:gd name="connsiteX3" fmla="*/ 9296 w 10228"/>
                <a:gd name="connsiteY3" fmla="*/ 7841 h 10886"/>
                <a:gd name="connsiteX4" fmla="*/ 0 w 10228"/>
                <a:gd name="connsiteY4" fmla="*/ 10886 h 10886"/>
                <a:gd name="connsiteX0" fmla="*/ 0 w 10197"/>
                <a:gd name="connsiteY0" fmla="*/ 11427 h 11427"/>
                <a:gd name="connsiteX1" fmla="*/ 903 w 10197"/>
                <a:gd name="connsiteY1" fmla="*/ 4006 h 11427"/>
                <a:gd name="connsiteX2" fmla="*/ 10197 w 10197"/>
                <a:gd name="connsiteY2" fmla="*/ 0 h 11427"/>
                <a:gd name="connsiteX3" fmla="*/ 9265 w 10197"/>
                <a:gd name="connsiteY3" fmla="*/ 7841 h 11427"/>
                <a:gd name="connsiteX4" fmla="*/ 0 w 10197"/>
                <a:gd name="connsiteY4" fmla="*/ 11427 h 11427"/>
                <a:gd name="connsiteX0" fmla="*/ 0 w 10279"/>
                <a:gd name="connsiteY0" fmla="*/ 11339 h 11339"/>
                <a:gd name="connsiteX1" fmla="*/ 985 w 10279"/>
                <a:gd name="connsiteY1" fmla="*/ 4006 h 11339"/>
                <a:gd name="connsiteX2" fmla="*/ 10279 w 10279"/>
                <a:gd name="connsiteY2" fmla="*/ 0 h 11339"/>
                <a:gd name="connsiteX3" fmla="*/ 9347 w 10279"/>
                <a:gd name="connsiteY3" fmla="*/ 7841 h 11339"/>
                <a:gd name="connsiteX4" fmla="*/ 0 w 10279"/>
                <a:gd name="connsiteY4" fmla="*/ 11339 h 11339"/>
                <a:gd name="connsiteX0" fmla="*/ 0 w 10219"/>
                <a:gd name="connsiteY0" fmla="*/ 11459 h 11459"/>
                <a:gd name="connsiteX1" fmla="*/ 925 w 10219"/>
                <a:gd name="connsiteY1" fmla="*/ 4006 h 11459"/>
                <a:gd name="connsiteX2" fmla="*/ 10219 w 10219"/>
                <a:gd name="connsiteY2" fmla="*/ 0 h 11459"/>
                <a:gd name="connsiteX3" fmla="*/ 9287 w 10219"/>
                <a:gd name="connsiteY3" fmla="*/ 7841 h 11459"/>
                <a:gd name="connsiteX4" fmla="*/ 0 w 10219"/>
                <a:gd name="connsiteY4" fmla="*/ 11459 h 11459"/>
                <a:gd name="connsiteX0" fmla="*/ 0 w 10235"/>
                <a:gd name="connsiteY0" fmla="*/ 11441 h 11441"/>
                <a:gd name="connsiteX1" fmla="*/ 941 w 10235"/>
                <a:gd name="connsiteY1" fmla="*/ 4006 h 11441"/>
                <a:gd name="connsiteX2" fmla="*/ 10235 w 10235"/>
                <a:gd name="connsiteY2" fmla="*/ 0 h 11441"/>
                <a:gd name="connsiteX3" fmla="*/ 9303 w 10235"/>
                <a:gd name="connsiteY3" fmla="*/ 7841 h 11441"/>
                <a:gd name="connsiteX4" fmla="*/ 0 w 10235"/>
                <a:gd name="connsiteY4" fmla="*/ 11441 h 11441"/>
                <a:gd name="connsiteX0" fmla="*/ 0 w 10202"/>
                <a:gd name="connsiteY0" fmla="*/ 11476 h 11476"/>
                <a:gd name="connsiteX1" fmla="*/ 908 w 10202"/>
                <a:gd name="connsiteY1" fmla="*/ 4006 h 11476"/>
                <a:gd name="connsiteX2" fmla="*/ 10202 w 10202"/>
                <a:gd name="connsiteY2" fmla="*/ 0 h 11476"/>
                <a:gd name="connsiteX3" fmla="*/ 9270 w 10202"/>
                <a:gd name="connsiteY3" fmla="*/ 7841 h 11476"/>
                <a:gd name="connsiteX4" fmla="*/ 0 w 10202"/>
                <a:gd name="connsiteY4" fmla="*/ 11476 h 11476"/>
                <a:gd name="connsiteX0" fmla="*/ 0 w 10169"/>
                <a:gd name="connsiteY0" fmla="*/ 11511 h 11511"/>
                <a:gd name="connsiteX1" fmla="*/ 875 w 10169"/>
                <a:gd name="connsiteY1" fmla="*/ 4006 h 11511"/>
                <a:gd name="connsiteX2" fmla="*/ 10169 w 10169"/>
                <a:gd name="connsiteY2" fmla="*/ 0 h 11511"/>
                <a:gd name="connsiteX3" fmla="*/ 9237 w 10169"/>
                <a:gd name="connsiteY3" fmla="*/ 7841 h 11511"/>
                <a:gd name="connsiteX4" fmla="*/ 0 w 10169"/>
                <a:gd name="connsiteY4" fmla="*/ 11511 h 11511"/>
                <a:gd name="connsiteX0" fmla="*/ 0 w 10153"/>
                <a:gd name="connsiteY0" fmla="*/ 11529 h 11529"/>
                <a:gd name="connsiteX1" fmla="*/ 859 w 10153"/>
                <a:gd name="connsiteY1" fmla="*/ 4006 h 11529"/>
                <a:gd name="connsiteX2" fmla="*/ 10153 w 10153"/>
                <a:gd name="connsiteY2" fmla="*/ 0 h 11529"/>
                <a:gd name="connsiteX3" fmla="*/ 9221 w 10153"/>
                <a:gd name="connsiteY3" fmla="*/ 7841 h 11529"/>
                <a:gd name="connsiteX4" fmla="*/ 0 w 10153"/>
                <a:gd name="connsiteY4" fmla="*/ 11529 h 11529"/>
                <a:gd name="connsiteX0" fmla="*/ 0 w 10153"/>
                <a:gd name="connsiteY0" fmla="*/ 11529 h 11529"/>
                <a:gd name="connsiteX1" fmla="*/ 859 w 10153"/>
                <a:gd name="connsiteY1" fmla="*/ 4006 h 11529"/>
                <a:gd name="connsiteX2" fmla="*/ 10153 w 10153"/>
                <a:gd name="connsiteY2" fmla="*/ 0 h 11529"/>
                <a:gd name="connsiteX3" fmla="*/ 9270 w 10153"/>
                <a:gd name="connsiteY3" fmla="*/ 7894 h 11529"/>
                <a:gd name="connsiteX4" fmla="*/ 0 w 10153"/>
                <a:gd name="connsiteY4" fmla="*/ 11529 h 11529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270 w 10153"/>
                <a:gd name="connsiteY3" fmla="*/ 7894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  <a:gd name="connsiteX0" fmla="*/ 0 w 10153"/>
                <a:gd name="connsiteY0" fmla="*/ 11529 h 15160"/>
                <a:gd name="connsiteX1" fmla="*/ 859 w 10153"/>
                <a:gd name="connsiteY1" fmla="*/ 4006 h 15160"/>
                <a:gd name="connsiteX2" fmla="*/ 10153 w 10153"/>
                <a:gd name="connsiteY2" fmla="*/ 0 h 15160"/>
                <a:gd name="connsiteX3" fmla="*/ 9192 w 10153"/>
                <a:gd name="connsiteY3" fmla="*/ 7818 h 15160"/>
                <a:gd name="connsiteX4" fmla="*/ 4208 w 10153"/>
                <a:gd name="connsiteY4" fmla="*/ 15160 h 15160"/>
                <a:gd name="connsiteX5" fmla="*/ 0 w 10153"/>
                <a:gd name="connsiteY5" fmla="*/ 11529 h 1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3" h="15160">
                  <a:moveTo>
                    <a:pt x="0" y="11529"/>
                  </a:moveTo>
                  <a:cubicBezTo>
                    <a:pt x="286" y="9021"/>
                    <a:pt x="573" y="6514"/>
                    <a:pt x="859" y="4006"/>
                  </a:cubicBezTo>
                  <a:lnTo>
                    <a:pt x="10153" y="0"/>
                  </a:lnTo>
                  <a:lnTo>
                    <a:pt x="9192" y="7818"/>
                  </a:lnTo>
                  <a:cubicBezTo>
                    <a:pt x="7407" y="10552"/>
                    <a:pt x="5891" y="13060"/>
                    <a:pt x="4208" y="15160"/>
                  </a:cubicBezTo>
                  <a:lnTo>
                    <a:pt x="0" y="11529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8"/>
            <p:cNvSpPr/>
            <p:nvPr/>
          </p:nvSpPr>
          <p:spPr>
            <a:xfrm>
              <a:off x="6211514" y="5210784"/>
              <a:ext cx="440690" cy="701400"/>
            </a:xfrm>
            <a:custGeom>
              <a:avLst/>
              <a:gdLst>
                <a:gd name="connsiteX0" fmla="*/ 0 w 434340"/>
                <a:gd name="connsiteY0" fmla="*/ 0 h 466450"/>
                <a:gd name="connsiteX1" fmla="*/ 434340 w 434340"/>
                <a:gd name="connsiteY1" fmla="*/ 0 h 466450"/>
                <a:gd name="connsiteX2" fmla="*/ 434340 w 434340"/>
                <a:gd name="connsiteY2" fmla="*/ 466450 h 466450"/>
                <a:gd name="connsiteX3" fmla="*/ 0 w 434340"/>
                <a:gd name="connsiteY3" fmla="*/ 466450 h 466450"/>
                <a:gd name="connsiteX4" fmla="*/ 0 w 434340"/>
                <a:gd name="connsiteY4" fmla="*/ 0 h 466450"/>
                <a:gd name="connsiteX0" fmla="*/ 0 w 434340"/>
                <a:gd name="connsiteY0" fmla="*/ 234950 h 701400"/>
                <a:gd name="connsiteX1" fmla="*/ 434340 w 434340"/>
                <a:gd name="connsiteY1" fmla="*/ 0 h 701400"/>
                <a:gd name="connsiteX2" fmla="*/ 434340 w 434340"/>
                <a:gd name="connsiteY2" fmla="*/ 701400 h 701400"/>
                <a:gd name="connsiteX3" fmla="*/ 0 w 434340"/>
                <a:gd name="connsiteY3" fmla="*/ 701400 h 701400"/>
                <a:gd name="connsiteX4" fmla="*/ 0 w 434340"/>
                <a:gd name="connsiteY4" fmla="*/ 234950 h 701400"/>
                <a:gd name="connsiteX0" fmla="*/ 0 w 440690"/>
                <a:gd name="connsiteY0" fmla="*/ 234950 h 701400"/>
                <a:gd name="connsiteX1" fmla="*/ 434340 w 440690"/>
                <a:gd name="connsiteY1" fmla="*/ 0 h 701400"/>
                <a:gd name="connsiteX2" fmla="*/ 440690 w 440690"/>
                <a:gd name="connsiteY2" fmla="*/ 447400 h 701400"/>
                <a:gd name="connsiteX3" fmla="*/ 0 w 440690"/>
                <a:gd name="connsiteY3" fmla="*/ 701400 h 701400"/>
                <a:gd name="connsiteX4" fmla="*/ 0 w 440690"/>
                <a:gd name="connsiteY4" fmla="*/ 234950 h 70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0690" h="701400">
                  <a:moveTo>
                    <a:pt x="0" y="234950"/>
                  </a:moveTo>
                  <a:lnTo>
                    <a:pt x="434340" y="0"/>
                  </a:lnTo>
                  <a:cubicBezTo>
                    <a:pt x="436457" y="149133"/>
                    <a:pt x="438573" y="298267"/>
                    <a:pt x="440690" y="447400"/>
                  </a:cubicBezTo>
                  <a:lnTo>
                    <a:pt x="0" y="701400"/>
                  </a:lnTo>
                  <a:lnTo>
                    <a:pt x="0" y="23495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10"/>
            <p:cNvSpPr/>
            <p:nvPr/>
          </p:nvSpPr>
          <p:spPr>
            <a:xfrm>
              <a:off x="4954877" y="4552090"/>
              <a:ext cx="1095757" cy="267159"/>
            </a:xfrm>
            <a:custGeom>
              <a:avLst/>
              <a:gdLst>
                <a:gd name="connsiteX0" fmla="*/ 0 w 659988"/>
                <a:gd name="connsiteY0" fmla="*/ 0 h 279066"/>
                <a:gd name="connsiteX1" fmla="*/ 659988 w 659988"/>
                <a:gd name="connsiteY1" fmla="*/ 0 h 279066"/>
                <a:gd name="connsiteX2" fmla="*/ 659988 w 659988"/>
                <a:gd name="connsiteY2" fmla="*/ 279066 h 279066"/>
                <a:gd name="connsiteX3" fmla="*/ 0 w 659988"/>
                <a:gd name="connsiteY3" fmla="*/ 279066 h 279066"/>
                <a:gd name="connsiteX4" fmla="*/ 0 w 659988"/>
                <a:gd name="connsiteY4" fmla="*/ 0 h 279066"/>
                <a:gd name="connsiteX0" fmla="*/ 0 w 671894"/>
                <a:gd name="connsiteY0" fmla="*/ 0 h 302878"/>
                <a:gd name="connsiteX1" fmla="*/ 659988 w 671894"/>
                <a:gd name="connsiteY1" fmla="*/ 0 h 302878"/>
                <a:gd name="connsiteX2" fmla="*/ 671894 w 671894"/>
                <a:gd name="connsiteY2" fmla="*/ 302878 h 302878"/>
                <a:gd name="connsiteX3" fmla="*/ 0 w 671894"/>
                <a:gd name="connsiteY3" fmla="*/ 279066 h 302878"/>
                <a:gd name="connsiteX4" fmla="*/ 0 w 671894"/>
                <a:gd name="connsiteY4" fmla="*/ 0 h 302878"/>
                <a:gd name="connsiteX0" fmla="*/ 0 w 1095757"/>
                <a:gd name="connsiteY0" fmla="*/ 0 h 302878"/>
                <a:gd name="connsiteX1" fmla="*/ 1095757 w 1095757"/>
                <a:gd name="connsiteY1" fmla="*/ 64294 h 302878"/>
                <a:gd name="connsiteX2" fmla="*/ 671894 w 1095757"/>
                <a:gd name="connsiteY2" fmla="*/ 302878 h 302878"/>
                <a:gd name="connsiteX3" fmla="*/ 0 w 1095757"/>
                <a:gd name="connsiteY3" fmla="*/ 279066 h 302878"/>
                <a:gd name="connsiteX4" fmla="*/ 0 w 1095757"/>
                <a:gd name="connsiteY4" fmla="*/ 0 h 302878"/>
                <a:gd name="connsiteX0" fmla="*/ 457200 w 1095757"/>
                <a:gd name="connsiteY0" fmla="*/ 64293 h 238584"/>
                <a:gd name="connsiteX1" fmla="*/ 1095757 w 1095757"/>
                <a:gd name="connsiteY1" fmla="*/ 0 h 238584"/>
                <a:gd name="connsiteX2" fmla="*/ 671894 w 1095757"/>
                <a:gd name="connsiteY2" fmla="*/ 238584 h 238584"/>
                <a:gd name="connsiteX3" fmla="*/ 0 w 1095757"/>
                <a:gd name="connsiteY3" fmla="*/ 214772 h 238584"/>
                <a:gd name="connsiteX4" fmla="*/ 457200 w 1095757"/>
                <a:gd name="connsiteY4" fmla="*/ 64293 h 238584"/>
                <a:gd name="connsiteX0" fmla="*/ 421481 w 1095757"/>
                <a:gd name="connsiteY0" fmla="*/ 0 h 252872"/>
                <a:gd name="connsiteX1" fmla="*/ 1095757 w 1095757"/>
                <a:gd name="connsiteY1" fmla="*/ 14288 h 252872"/>
                <a:gd name="connsiteX2" fmla="*/ 671894 w 1095757"/>
                <a:gd name="connsiteY2" fmla="*/ 252872 h 252872"/>
                <a:gd name="connsiteX3" fmla="*/ 0 w 1095757"/>
                <a:gd name="connsiteY3" fmla="*/ 229060 h 252872"/>
                <a:gd name="connsiteX4" fmla="*/ 421481 w 1095757"/>
                <a:gd name="connsiteY4" fmla="*/ 0 h 252872"/>
                <a:gd name="connsiteX0" fmla="*/ 423862 w 1095757"/>
                <a:gd name="connsiteY0" fmla="*/ 0 h 257634"/>
                <a:gd name="connsiteX1" fmla="*/ 1095757 w 1095757"/>
                <a:gd name="connsiteY1" fmla="*/ 19050 h 257634"/>
                <a:gd name="connsiteX2" fmla="*/ 671894 w 1095757"/>
                <a:gd name="connsiteY2" fmla="*/ 257634 h 257634"/>
                <a:gd name="connsiteX3" fmla="*/ 0 w 1095757"/>
                <a:gd name="connsiteY3" fmla="*/ 233822 h 257634"/>
                <a:gd name="connsiteX4" fmla="*/ 423862 w 1095757"/>
                <a:gd name="connsiteY4" fmla="*/ 0 h 257634"/>
                <a:gd name="connsiteX0" fmla="*/ 431006 w 1095757"/>
                <a:gd name="connsiteY0" fmla="*/ 0 h 267159"/>
                <a:gd name="connsiteX1" fmla="*/ 1095757 w 1095757"/>
                <a:gd name="connsiteY1" fmla="*/ 28575 h 267159"/>
                <a:gd name="connsiteX2" fmla="*/ 671894 w 1095757"/>
                <a:gd name="connsiteY2" fmla="*/ 267159 h 267159"/>
                <a:gd name="connsiteX3" fmla="*/ 0 w 1095757"/>
                <a:gd name="connsiteY3" fmla="*/ 243347 h 267159"/>
                <a:gd name="connsiteX4" fmla="*/ 431006 w 1095757"/>
                <a:gd name="connsiteY4" fmla="*/ 0 h 267159"/>
                <a:gd name="connsiteX0" fmla="*/ 431006 w 1095757"/>
                <a:gd name="connsiteY0" fmla="*/ 0 h 267159"/>
                <a:gd name="connsiteX1" fmla="*/ 1095757 w 1095757"/>
                <a:gd name="connsiteY1" fmla="*/ 26194 h 267159"/>
                <a:gd name="connsiteX2" fmla="*/ 671894 w 1095757"/>
                <a:gd name="connsiteY2" fmla="*/ 267159 h 267159"/>
                <a:gd name="connsiteX3" fmla="*/ 0 w 1095757"/>
                <a:gd name="connsiteY3" fmla="*/ 243347 h 267159"/>
                <a:gd name="connsiteX4" fmla="*/ 431006 w 1095757"/>
                <a:gd name="connsiteY4" fmla="*/ 0 h 267159"/>
                <a:gd name="connsiteX0" fmla="*/ 423862 w 1095757"/>
                <a:gd name="connsiteY0" fmla="*/ 0 h 267159"/>
                <a:gd name="connsiteX1" fmla="*/ 1095757 w 1095757"/>
                <a:gd name="connsiteY1" fmla="*/ 26194 h 267159"/>
                <a:gd name="connsiteX2" fmla="*/ 671894 w 1095757"/>
                <a:gd name="connsiteY2" fmla="*/ 267159 h 267159"/>
                <a:gd name="connsiteX3" fmla="*/ 0 w 1095757"/>
                <a:gd name="connsiteY3" fmla="*/ 243347 h 267159"/>
                <a:gd name="connsiteX4" fmla="*/ 423862 w 1095757"/>
                <a:gd name="connsiteY4" fmla="*/ 0 h 26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757" h="267159">
                  <a:moveTo>
                    <a:pt x="423862" y="0"/>
                  </a:moveTo>
                  <a:lnTo>
                    <a:pt x="1095757" y="26194"/>
                  </a:lnTo>
                  <a:lnTo>
                    <a:pt x="671894" y="267159"/>
                  </a:lnTo>
                  <a:lnTo>
                    <a:pt x="0" y="243347"/>
                  </a:lnTo>
                  <a:lnTo>
                    <a:pt x="423862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11"/>
            <p:cNvSpPr/>
            <p:nvPr/>
          </p:nvSpPr>
          <p:spPr>
            <a:xfrm>
              <a:off x="5048699" y="4938005"/>
              <a:ext cx="1025948" cy="889943"/>
            </a:xfrm>
            <a:custGeom>
              <a:avLst/>
              <a:gdLst>
                <a:gd name="connsiteX0" fmla="*/ 0 w 944880"/>
                <a:gd name="connsiteY0" fmla="*/ 0 h 530375"/>
                <a:gd name="connsiteX1" fmla="*/ 944880 w 944880"/>
                <a:gd name="connsiteY1" fmla="*/ 0 h 530375"/>
                <a:gd name="connsiteX2" fmla="*/ 944880 w 944880"/>
                <a:gd name="connsiteY2" fmla="*/ 530375 h 530375"/>
                <a:gd name="connsiteX3" fmla="*/ 0 w 944880"/>
                <a:gd name="connsiteY3" fmla="*/ 530375 h 530375"/>
                <a:gd name="connsiteX4" fmla="*/ 0 w 944880"/>
                <a:gd name="connsiteY4" fmla="*/ 0 h 530375"/>
                <a:gd name="connsiteX0" fmla="*/ 21431 w 944880"/>
                <a:gd name="connsiteY0" fmla="*/ 0 h 849462"/>
                <a:gd name="connsiteX1" fmla="*/ 944880 w 944880"/>
                <a:gd name="connsiteY1" fmla="*/ 319087 h 849462"/>
                <a:gd name="connsiteX2" fmla="*/ 944880 w 944880"/>
                <a:gd name="connsiteY2" fmla="*/ 849462 h 849462"/>
                <a:gd name="connsiteX3" fmla="*/ 0 w 944880"/>
                <a:gd name="connsiteY3" fmla="*/ 849462 h 849462"/>
                <a:gd name="connsiteX4" fmla="*/ 21431 w 944880"/>
                <a:gd name="connsiteY4" fmla="*/ 0 h 849462"/>
                <a:gd name="connsiteX0" fmla="*/ 21431 w 1035367"/>
                <a:gd name="connsiteY0" fmla="*/ 0 h 849462"/>
                <a:gd name="connsiteX1" fmla="*/ 1035367 w 1035367"/>
                <a:gd name="connsiteY1" fmla="*/ 523875 h 849462"/>
                <a:gd name="connsiteX2" fmla="*/ 944880 w 1035367"/>
                <a:gd name="connsiteY2" fmla="*/ 849462 h 849462"/>
                <a:gd name="connsiteX3" fmla="*/ 0 w 1035367"/>
                <a:gd name="connsiteY3" fmla="*/ 849462 h 849462"/>
                <a:gd name="connsiteX4" fmla="*/ 21431 w 1035367"/>
                <a:gd name="connsiteY4" fmla="*/ 0 h 849462"/>
                <a:gd name="connsiteX0" fmla="*/ 21431 w 1037748"/>
                <a:gd name="connsiteY0" fmla="*/ 0 h 882799"/>
                <a:gd name="connsiteX1" fmla="*/ 1035367 w 1037748"/>
                <a:gd name="connsiteY1" fmla="*/ 523875 h 882799"/>
                <a:gd name="connsiteX2" fmla="*/ 1037748 w 1037748"/>
                <a:gd name="connsiteY2" fmla="*/ 882799 h 882799"/>
                <a:gd name="connsiteX3" fmla="*/ 0 w 1037748"/>
                <a:gd name="connsiteY3" fmla="*/ 849462 h 882799"/>
                <a:gd name="connsiteX4" fmla="*/ 21431 w 1037748"/>
                <a:gd name="connsiteY4" fmla="*/ 0 h 882799"/>
                <a:gd name="connsiteX0" fmla="*/ 4763 w 1021080"/>
                <a:gd name="connsiteY0" fmla="*/ 0 h 882799"/>
                <a:gd name="connsiteX1" fmla="*/ 1018699 w 1021080"/>
                <a:gd name="connsiteY1" fmla="*/ 523875 h 882799"/>
                <a:gd name="connsiteX2" fmla="*/ 1021080 w 1021080"/>
                <a:gd name="connsiteY2" fmla="*/ 882799 h 882799"/>
                <a:gd name="connsiteX3" fmla="*/ 0 w 1021080"/>
                <a:gd name="connsiteY3" fmla="*/ 347018 h 882799"/>
                <a:gd name="connsiteX4" fmla="*/ 4763 w 1021080"/>
                <a:gd name="connsiteY4" fmla="*/ 0 h 882799"/>
                <a:gd name="connsiteX0" fmla="*/ 4763 w 1023461"/>
                <a:gd name="connsiteY0" fmla="*/ 0 h 889943"/>
                <a:gd name="connsiteX1" fmla="*/ 1018699 w 1023461"/>
                <a:gd name="connsiteY1" fmla="*/ 523875 h 889943"/>
                <a:gd name="connsiteX2" fmla="*/ 1023461 w 1023461"/>
                <a:gd name="connsiteY2" fmla="*/ 889943 h 889943"/>
                <a:gd name="connsiteX3" fmla="*/ 0 w 1023461"/>
                <a:gd name="connsiteY3" fmla="*/ 347018 h 889943"/>
                <a:gd name="connsiteX4" fmla="*/ 4763 w 1023461"/>
                <a:gd name="connsiteY4" fmla="*/ 0 h 889943"/>
                <a:gd name="connsiteX0" fmla="*/ 4763 w 1025948"/>
                <a:gd name="connsiteY0" fmla="*/ 0 h 889943"/>
                <a:gd name="connsiteX1" fmla="*/ 1025843 w 1025948"/>
                <a:gd name="connsiteY1" fmla="*/ 531018 h 889943"/>
                <a:gd name="connsiteX2" fmla="*/ 1023461 w 1025948"/>
                <a:gd name="connsiteY2" fmla="*/ 889943 h 889943"/>
                <a:gd name="connsiteX3" fmla="*/ 0 w 1025948"/>
                <a:gd name="connsiteY3" fmla="*/ 347018 h 889943"/>
                <a:gd name="connsiteX4" fmla="*/ 4763 w 1025948"/>
                <a:gd name="connsiteY4" fmla="*/ 0 h 88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5948" h="889943">
                  <a:moveTo>
                    <a:pt x="4763" y="0"/>
                  </a:moveTo>
                  <a:lnTo>
                    <a:pt x="1025843" y="531018"/>
                  </a:lnTo>
                  <a:cubicBezTo>
                    <a:pt x="1026637" y="650659"/>
                    <a:pt x="1022667" y="770302"/>
                    <a:pt x="1023461" y="889943"/>
                  </a:cubicBezTo>
                  <a:lnTo>
                    <a:pt x="0" y="347018"/>
                  </a:lnTo>
                  <a:cubicBezTo>
                    <a:pt x="1588" y="231345"/>
                    <a:pt x="3175" y="115673"/>
                    <a:pt x="47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5048699" y="4983490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5048699" y="5135891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5048699" y="5033909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048699" y="5082412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5048699" y="5188953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5048699" y="5241399"/>
              <a:ext cx="1021080" cy="531018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4007659" y="2753764"/>
            <a:ext cx="117230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Cache</a:t>
            </a:r>
          </a:p>
          <a:p>
            <a:pPr lvl="0" algn="ctr"/>
            <a:r>
              <a:rPr lang="en-US" sz="20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  <a:r>
              <a:rPr lang="en-US" sz="2000" b="1" baseline="30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rd</a:t>
            </a:r>
            <a:endParaRPr lang="en-US" sz="2000" b="1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20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level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341168" y="2799930"/>
            <a:ext cx="11301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Cache</a:t>
            </a: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b="1" baseline="30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nd</a:t>
            </a:r>
            <a:endParaRPr lang="en-US" b="1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level</a:t>
            </a:r>
          </a:p>
        </p:txBody>
      </p:sp>
      <p:sp>
        <p:nvSpPr>
          <p:cNvPr id="42" name="Rectangle 41"/>
          <p:cNvSpPr/>
          <p:nvPr/>
        </p:nvSpPr>
        <p:spPr>
          <a:xfrm>
            <a:off x="8112739" y="2869092"/>
            <a:ext cx="8941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6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Cache </a:t>
            </a:r>
          </a:p>
          <a:p>
            <a:pPr lvl="0" algn="ctr"/>
            <a:r>
              <a:rPr lang="en-US" sz="1600" b="1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1st level</a:t>
            </a:r>
          </a:p>
        </p:txBody>
      </p:sp>
    </p:spTree>
    <p:extLst>
      <p:ext uri="{BB962C8B-B14F-4D97-AF65-F5344CB8AC3E}">
        <p14:creationId xmlns:p14="http://schemas.microsoft.com/office/powerpoint/2010/main" val="257449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4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"/>
                            </p:stCondLst>
                            <p:childTnLst>
                              <p:par>
                                <p:cTn id="5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400"/>
                            </p:stCondLst>
                            <p:childTnLst>
                              <p:par>
                                <p:cTn id="6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7" grpId="0" animBg="1"/>
      <p:bldP spid="19" grpId="0" animBg="1"/>
      <p:bldP spid="11" grpId="0"/>
      <p:bldP spid="20" grpId="0"/>
      <p:bldP spid="21" grpId="0"/>
      <p:bldP spid="22" grpId="0"/>
      <p:bldP spid="25" grpId="0"/>
      <p:bldP spid="26" grpId="0"/>
      <p:bldP spid="27" grpId="0"/>
      <p:bldP spid="12" grpId="0"/>
      <p:bldP spid="18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Hierarchy In Action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8124825" y="2824138"/>
            <a:ext cx="866775" cy="876869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209782" y="2487065"/>
            <a:ext cx="1312330" cy="1551017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580559" y="2055008"/>
            <a:ext cx="2026510" cy="2415131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34897" y="5043965"/>
            <a:ext cx="170591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 GB</a:t>
            </a: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1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835432" y="4663753"/>
            <a:ext cx="1516762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 – 30 MB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952274" y="4311613"/>
            <a:ext cx="190789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256 KB – 1 MB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82765" y="3863924"/>
            <a:ext cx="87075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32 KB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055873" y="1907214"/>
            <a:ext cx="105990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~0.5 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00917" y="1907214"/>
            <a:ext cx="113364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~100 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20848" y="2216517"/>
            <a:ext cx="83869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~3 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92865" y="1907215"/>
            <a:ext cx="98616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~10 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100730" y="1469464"/>
            <a:ext cx="98616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~30 ns</a:t>
            </a:r>
          </a:p>
        </p:txBody>
      </p:sp>
      <p:sp>
        <p:nvSpPr>
          <p:cNvPr id="43" name="data request"/>
          <p:cNvSpPr/>
          <p:nvPr/>
        </p:nvSpPr>
        <p:spPr>
          <a:xfrm>
            <a:off x="9745959" y="3101390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>
            <a:off x="8215422" y="2874483"/>
            <a:ext cx="776178" cy="776178"/>
            <a:chOff x="8116848" y="1256790"/>
            <a:chExt cx="776178" cy="776178"/>
          </a:xfrm>
        </p:grpSpPr>
        <p:sp>
          <p:nvSpPr>
            <p:cNvPr id="5" name="Explosion 2 4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137072" y="1433762"/>
              <a:ext cx="68320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miss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478535" y="2874483"/>
            <a:ext cx="776178" cy="776178"/>
            <a:chOff x="8116848" y="1256790"/>
            <a:chExt cx="776178" cy="776178"/>
          </a:xfrm>
        </p:grpSpPr>
        <p:sp>
          <p:nvSpPr>
            <p:cNvPr id="49" name="Explosion 2 48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137072" y="1433762"/>
              <a:ext cx="68320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miss</a:t>
              </a: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205724" y="2874483"/>
            <a:ext cx="776178" cy="776178"/>
            <a:chOff x="8116848" y="1256790"/>
            <a:chExt cx="776178" cy="776178"/>
          </a:xfrm>
        </p:grpSpPr>
        <p:sp>
          <p:nvSpPr>
            <p:cNvPr id="52" name="Explosion 2 51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137072" y="1433762"/>
              <a:ext cx="68320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miss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639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875E-6 3.7037E-6 L -0.11172 3.7037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172 2.22222E-6 L -0.25 3.7037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2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5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 3.7037E-6 L -0.44023 3.7037E-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35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4024 3.7037E-6 L -0.61211 3.7037E-6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0" presetClass="exit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3" grpId="3" animBg="1"/>
      <p:bldP spid="43" grpId="4" animBg="1"/>
      <p:bldP spid="43" grpId="5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Hierarchy In Action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2018. Know You Hardware: CPU Memory Hierarchy.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75545" y="2238375"/>
            <a:ext cx="2207357" cy="2760684"/>
            <a:chOff x="4412215" y="2238375"/>
            <a:chExt cx="2207357" cy="276068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2215" y="2238375"/>
              <a:ext cx="2207357" cy="220735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991100" y="4168062"/>
              <a:ext cx="146685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Outside Memory</a:t>
              </a:r>
              <a:endParaRPr lang="en-US" sz="24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3" name="Left-Right Arrow 12"/>
          <p:cNvSpPr/>
          <p:nvPr/>
        </p:nvSpPr>
        <p:spPr>
          <a:xfrm>
            <a:off x="3145526" y="3042160"/>
            <a:ext cx="6274699" cy="466725"/>
          </a:xfrm>
          <a:prstGeom prst="leftRightArrow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692210" y="2519687"/>
            <a:ext cx="1951579" cy="2325483"/>
            <a:chOff x="8383046" y="2519687"/>
            <a:chExt cx="1951579" cy="232548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83046" y="2519687"/>
              <a:ext cx="1951579" cy="165248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383046" y="4321950"/>
              <a:ext cx="14668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CPU</a:t>
              </a:r>
              <a:endParaRPr lang="en-US" sz="28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8124825" y="2824138"/>
            <a:ext cx="866775" cy="876869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209782" y="2487065"/>
            <a:ext cx="1312330" cy="1551017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580559" y="2055008"/>
            <a:ext cx="2026510" cy="2415131"/>
          </a:xfrm>
          <a:prstGeom prst="roundRect">
            <a:avLst>
              <a:gd name="adj" fmla="val 6667"/>
            </a:avLst>
          </a:prstGeom>
          <a:gradFill>
            <a:gsLst>
              <a:gs pos="0">
                <a:srgbClr val="7F991A"/>
              </a:gs>
              <a:gs pos="50000">
                <a:srgbClr val="B2C222"/>
              </a:gs>
              <a:gs pos="100000">
                <a:srgbClr val="B2C222"/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34897" y="5043965"/>
            <a:ext cx="170591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 GB</a:t>
            </a: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1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835432" y="4663753"/>
            <a:ext cx="1516762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 – 30 MB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952274" y="4311613"/>
            <a:ext cx="190789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256 KB – 1 MB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82765" y="3863924"/>
            <a:ext cx="87075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32 KB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055873" y="1907214"/>
            <a:ext cx="105990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~0.5 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00917" y="1907214"/>
            <a:ext cx="113364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~100 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20848" y="2216517"/>
            <a:ext cx="83869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~3 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92865" y="1907215"/>
            <a:ext cx="98616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~10 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100730" y="1469464"/>
            <a:ext cx="98616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~30 ns</a:t>
            </a:r>
          </a:p>
        </p:txBody>
      </p:sp>
      <p:sp>
        <p:nvSpPr>
          <p:cNvPr id="70" name="fetch response 3"/>
          <p:cNvSpPr/>
          <p:nvPr/>
        </p:nvSpPr>
        <p:spPr>
          <a:xfrm>
            <a:off x="2069423" y="3083078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etch response 3"/>
          <p:cNvSpPr/>
          <p:nvPr/>
        </p:nvSpPr>
        <p:spPr>
          <a:xfrm>
            <a:off x="4318053" y="3069347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etch response 3"/>
          <p:cNvSpPr/>
          <p:nvPr/>
        </p:nvSpPr>
        <p:spPr>
          <a:xfrm>
            <a:off x="6595065" y="3065725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etch response 3"/>
          <p:cNvSpPr/>
          <p:nvPr/>
        </p:nvSpPr>
        <p:spPr>
          <a:xfrm>
            <a:off x="8289318" y="3065725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/>
          <p:cNvGrpSpPr/>
          <p:nvPr/>
        </p:nvGrpSpPr>
        <p:grpSpPr>
          <a:xfrm>
            <a:off x="8215422" y="2874483"/>
            <a:ext cx="776178" cy="776178"/>
            <a:chOff x="8116848" y="1256790"/>
            <a:chExt cx="776178" cy="776178"/>
          </a:xfrm>
        </p:grpSpPr>
        <p:sp>
          <p:nvSpPr>
            <p:cNvPr id="78" name="Explosion 2 77"/>
            <p:cNvSpPr/>
            <p:nvPr/>
          </p:nvSpPr>
          <p:spPr>
            <a:xfrm rot="2091426">
              <a:off x="8116848" y="1256790"/>
              <a:ext cx="776178" cy="776178"/>
            </a:xfrm>
            <a:prstGeom prst="irregularSeal2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8251686" y="1433762"/>
              <a:ext cx="453971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hit</a:t>
              </a:r>
            </a:p>
          </p:txBody>
        </p:sp>
      </p:grpSp>
      <p:sp>
        <p:nvSpPr>
          <p:cNvPr id="80" name="data request"/>
          <p:cNvSpPr/>
          <p:nvPr/>
        </p:nvSpPr>
        <p:spPr>
          <a:xfrm>
            <a:off x="9745959" y="3101390"/>
            <a:ext cx="348264" cy="348264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etch response 3"/>
          <p:cNvSpPr/>
          <p:nvPr/>
        </p:nvSpPr>
        <p:spPr>
          <a:xfrm>
            <a:off x="8213118" y="2900304"/>
            <a:ext cx="537787" cy="38488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1466367" y="5161063"/>
            <a:ext cx="9259266" cy="89255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 smtClean="0">
                <a:latin typeface="Roboto" panose="02000000000000000000" pitchFamily="2" charset="0"/>
                <a:ea typeface="Roboto" panose="02000000000000000000" pitchFamily="2" charset="0"/>
              </a:rPr>
              <a:t>Locality principle:</a:t>
            </a:r>
          </a:p>
          <a:p>
            <a:pPr algn="ctr"/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the same data is requested several times in a short period of time</a:t>
            </a:r>
          </a:p>
        </p:txBody>
      </p:sp>
    </p:spTree>
    <p:extLst>
      <p:ext uri="{BB962C8B-B14F-4D97-AF65-F5344CB8AC3E}">
        <p14:creationId xmlns:p14="http://schemas.microsoft.com/office/powerpoint/2010/main" val="292437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3.7037E-6 L 0.18502 3.7037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96296E-6 L -0.05013 -0.1310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3" y="-6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503 3.7037E-6 L 0.37174 3.7037E-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0 L -0.02331 -0.06759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2" y="-338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7174 3.7037E-6 L 0.51133 3.7037E-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L -0.00664 -0.02292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9" y="-115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3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132 3.7037E-6 L 0.64258 3.7037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15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5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5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875E-6 3.7037E-6 L -0.11172 3.7037E-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86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5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1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96296E-6 L -3.125E-6 0.01459 C -3.125E-6 0.02107 0.0336 0.0294 0.06094 0.0294 L 0.12188 0.0294 " pathEditMode="relative" rAng="0" ptsTypes="AAAA">
                                      <p:cBhvr>
                                        <p:cTn id="61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94" y="1458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2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0" grpId="1" animBg="1"/>
      <p:bldP spid="70" grpId="2" animBg="1"/>
      <p:bldP spid="70" grpId="3" animBg="1"/>
      <p:bldP spid="70" grpId="4" animBg="1"/>
      <p:bldP spid="70" grpId="5" animBg="1"/>
      <p:bldP spid="71" grpId="0" animBg="1"/>
      <p:bldP spid="71" grpId="1" animBg="1"/>
      <p:bldP spid="74" grpId="0" animBg="1"/>
      <p:bldP spid="74" grpId="1" animBg="1"/>
      <p:bldP spid="75" grpId="0" animBg="1"/>
      <p:bldP spid="75" grpId="1" animBg="1"/>
      <p:bldP spid="80" grpId="0" animBg="1"/>
      <p:bldP spid="80" grpId="1" animBg="1"/>
      <p:bldP spid="80" grpId="5" animBg="1"/>
      <p:bldP spid="82" grpId="0" animBg="1"/>
      <p:bldP spid="82" grpId="1" animBg="1"/>
      <p:bldP spid="82" grpId="2" animBg="1"/>
      <p:bldP spid="8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 anchor="ctr">
        <a:spAutoFit/>
      </a:bodyPr>
      <a:lstStyle>
        <a:defPPr algn="ctr">
          <a:defRPr b="1" dirty="0" smtClean="0">
            <a:latin typeface="Roboto" panose="02000000000000000000" pitchFamily="2" charset="0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6108</TotalTime>
  <Words>1309</Words>
  <Application>Microsoft Office PowerPoint</Application>
  <PresentationFormat>Widescreen</PresentationFormat>
  <Paragraphs>352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Roboto</vt:lpstr>
      <vt:lpstr>Roboto Black</vt:lpstr>
      <vt:lpstr>Office Theme</vt:lpstr>
      <vt:lpstr>Know Your Hardware: CPU Memory Hierarchy</vt:lpstr>
      <vt:lpstr>About me</vt:lpstr>
      <vt:lpstr>How CPU Works?</vt:lpstr>
      <vt:lpstr>How CPU Works?</vt:lpstr>
      <vt:lpstr>Is Outside Memory Fast?</vt:lpstr>
      <vt:lpstr>Is Outside Memory Fast?</vt:lpstr>
      <vt:lpstr>Cache Hierarchy</vt:lpstr>
      <vt:lpstr>Cache Hierarchy In Action</vt:lpstr>
      <vt:lpstr>Cache Hierarchy In Action</vt:lpstr>
      <vt:lpstr>Experiment: Defining Cache Hierarchy</vt:lpstr>
      <vt:lpstr>Performance Optimizations</vt:lpstr>
      <vt:lpstr>Tip: Divide and Conquer</vt:lpstr>
      <vt:lpstr>Tip: Divide and Conquer</vt:lpstr>
      <vt:lpstr>Tip: Split Warm and Cold Data</vt:lpstr>
      <vt:lpstr>Tip: Split Warm and Cold Data</vt:lpstr>
      <vt:lpstr>Tip: Dense Data Packing</vt:lpstr>
      <vt:lpstr>Pitfall: Split Atomic</vt:lpstr>
      <vt:lpstr>Pitfall: False Line Sharing </vt:lpstr>
      <vt:lpstr>What Next?</vt:lpstr>
      <vt:lpstr>Many thanks!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Titov, Alexandr</dc:creator>
  <cp:keywords>CTPClassification=CTP_NT</cp:keywords>
  <cp:lastModifiedBy>Titov, Alexandr</cp:lastModifiedBy>
  <cp:revision>273</cp:revision>
  <dcterms:created xsi:type="dcterms:W3CDTF">2018-10-31T13:40:31Z</dcterms:created>
  <dcterms:modified xsi:type="dcterms:W3CDTF">2018-11-06T11:57:04Z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42ab261a-d8bb-4a5c-bd21-27fe15772ac5</vt:lpwstr>
  </property>
  <property fmtid="{D5CDD505-2E9C-101B-9397-08002B2CF9AE}" pid="3" name="CTP_TimeStamp">
    <vt:lpwstr>2018-11-06 11:57:04Z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